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12" r:id="rId1"/>
    <p:sldMasterId id="2147483917" r:id="rId2"/>
  </p:sldMasterIdLst>
  <p:notesMasterIdLst>
    <p:notesMasterId r:id="rId35"/>
  </p:notesMasterIdLst>
  <p:handoutMasterIdLst>
    <p:handoutMasterId r:id="rId36"/>
  </p:handoutMasterIdLst>
  <p:sldIdLst>
    <p:sldId id="429" r:id="rId3"/>
    <p:sldId id="714" r:id="rId4"/>
    <p:sldId id="587" r:id="rId5"/>
    <p:sldId id="677" r:id="rId6"/>
    <p:sldId id="678" r:id="rId7"/>
    <p:sldId id="679" r:id="rId8"/>
    <p:sldId id="680" r:id="rId9"/>
    <p:sldId id="689" r:id="rId10"/>
    <p:sldId id="574" r:id="rId11"/>
    <p:sldId id="654" r:id="rId12"/>
    <p:sldId id="652" r:id="rId13"/>
    <p:sldId id="717" r:id="rId14"/>
    <p:sldId id="718" r:id="rId15"/>
    <p:sldId id="719" r:id="rId16"/>
    <p:sldId id="720" r:id="rId17"/>
    <p:sldId id="721" r:id="rId18"/>
    <p:sldId id="722" r:id="rId19"/>
    <p:sldId id="657" r:id="rId20"/>
    <p:sldId id="715" r:id="rId21"/>
    <p:sldId id="688" r:id="rId22"/>
    <p:sldId id="738" r:id="rId23"/>
    <p:sldId id="729" r:id="rId24"/>
    <p:sldId id="733" r:id="rId25"/>
    <p:sldId id="668" r:id="rId26"/>
    <p:sldId id="488" r:id="rId27"/>
    <p:sldId id="499" r:id="rId28"/>
    <p:sldId id="669" r:id="rId29"/>
    <p:sldId id="585" r:id="rId30"/>
    <p:sldId id="709" r:id="rId31"/>
    <p:sldId id="711" r:id="rId32"/>
    <p:sldId id="736" r:id="rId33"/>
    <p:sldId id="713" r:id="rId34"/>
  </p:sldIdLst>
  <p:sldSz cx="9144000" cy="6858000" type="screen4x3"/>
  <p:notesSz cx="6858000" cy="9296400"/>
  <p:defaultTextStyle>
    <a:defPPr>
      <a:defRPr lang="en-US"/>
    </a:defPPr>
    <a:lvl1pPr algn="l" rtl="0" eaLnBrk="0" fontAlgn="base" hangingPunct="0">
      <a:spcBef>
        <a:spcPct val="0"/>
      </a:spcBef>
      <a:spcAft>
        <a:spcPct val="0"/>
      </a:spcAft>
      <a:defRPr i="1"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i="1"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i="1"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i="1"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i="1" kern="1200">
        <a:solidFill>
          <a:schemeClr val="tx1"/>
        </a:solidFill>
        <a:latin typeface="Arial" charset="0"/>
        <a:ea typeface="ＭＳ Ｐゴシック" pitchFamily="-106" charset="-128"/>
        <a:cs typeface="+mn-cs"/>
      </a:defRPr>
    </a:lvl5pPr>
    <a:lvl6pPr marL="2286000" algn="l" defTabSz="914400" rtl="0" eaLnBrk="1" latinLnBrk="0" hangingPunct="1">
      <a:defRPr i="1" kern="1200">
        <a:solidFill>
          <a:schemeClr val="tx1"/>
        </a:solidFill>
        <a:latin typeface="Arial" charset="0"/>
        <a:ea typeface="ＭＳ Ｐゴシック" pitchFamily="-106" charset="-128"/>
        <a:cs typeface="+mn-cs"/>
      </a:defRPr>
    </a:lvl6pPr>
    <a:lvl7pPr marL="2743200" algn="l" defTabSz="914400" rtl="0" eaLnBrk="1" latinLnBrk="0" hangingPunct="1">
      <a:defRPr i="1" kern="1200">
        <a:solidFill>
          <a:schemeClr val="tx1"/>
        </a:solidFill>
        <a:latin typeface="Arial" charset="0"/>
        <a:ea typeface="ＭＳ Ｐゴシック" pitchFamily="-106" charset="-128"/>
        <a:cs typeface="+mn-cs"/>
      </a:defRPr>
    </a:lvl7pPr>
    <a:lvl8pPr marL="3200400" algn="l" defTabSz="914400" rtl="0" eaLnBrk="1" latinLnBrk="0" hangingPunct="1">
      <a:defRPr i="1" kern="1200">
        <a:solidFill>
          <a:schemeClr val="tx1"/>
        </a:solidFill>
        <a:latin typeface="Arial" charset="0"/>
        <a:ea typeface="ＭＳ Ｐゴシック" pitchFamily="-106" charset="-128"/>
        <a:cs typeface="+mn-cs"/>
      </a:defRPr>
    </a:lvl8pPr>
    <a:lvl9pPr marL="3657600" algn="l" defTabSz="914400" rtl="0" eaLnBrk="1" latinLnBrk="0" hangingPunct="1">
      <a:defRPr i="1"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4" autoAdjust="0"/>
    <p:restoredTop sz="75141" autoAdjust="0"/>
  </p:normalViewPr>
  <p:slideViewPr>
    <p:cSldViewPr>
      <p:cViewPr>
        <p:scale>
          <a:sx n="69" d="100"/>
          <a:sy n="69" d="100"/>
        </p:scale>
        <p:origin x="-1114" y="-58"/>
      </p:cViewPr>
      <p:guideLst>
        <p:guide orient="horz" pos="2160"/>
        <p:guide pos="2880"/>
      </p:guideLst>
    </p:cSldViewPr>
  </p:slideViewPr>
  <p:outlineViewPr>
    <p:cViewPr>
      <p:scale>
        <a:sx n="33" d="100"/>
        <a:sy n="33" d="100"/>
      </p:scale>
      <p:origin x="0" y="21300"/>
    </p:cViewPr>
  </p:outlineViewPr>
  <p:notesTextViewPr>
    <p:cViewPr>
      <p:scale>
        <a:sx n="100" d="100"/>
        <a:sy n="100" d="100"/>
      </p:scale>
      <p:origin x="0" y="0"/>
    </p:cViewPr>
  </p:notesTextViewPr>
  <p:sorterViewPr>
    <p:cViewPr>
      <p:scale>
        <a:sx n="75" d="100"/>
        <a:sy n="75" d="100"/>
      </p:scale>
      <p:origin x="0" y="653"/>
    </p:cViewPr>
  </p:sorterViewPr>
  <p:notesViewPr>
    <p:cSldViewPr>
      <p:cViewPr varScale="1">
        <p:scale>
          <a:sx n="63" d="100"/>
          <a:sy n="63" d="100"/>
        </p:scale>
        <p:origin x="-2616" y="-8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i="0"/>
            </a:lvl1pPr>
          </a:lstStyle>
          <a:p>
            <a:pPr>
              <a:defRPr/>
            </a:pPr>
            <a:endParaRPr lang="en-US"/>
          </a:p>
        </p:txBody>
      </p:sp>
      <p:sp>
        <p:nvSpPr>
          <p:cNvPr id="399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i="0"/>
            </a:lvl1pPr>
          </a:lstStyle>
          <a:p>
            <a:pPr>
              <a:defRPr/>
            </a:pPr>
            <a:endParaRPr lang="en-US"/>
          </a:p>
        </p:txBody>
      </p:sp>
      <p:sp>
        <p:nvSpPr>
          <p:cNvPr id="399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i="0"/>
            </a:lvl1pPr>
          </a:lstStyle>
          <a:p>
            <a:pPr>
              <a:defRPr/>
            </a:pPr>
            <a:endParaRPr lang="en-US"/>
          </a:p>
        </p:txBody>
      </p:sp>
      <p:sp>
        <p:nvSpPr>
          <p:cNvPr id="399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i="0"/>
            </a:lvl1pPr>
          </a:lstStyle>
          <a:p>
            <a:pPr>
              <a:defRPr/>
            </a:pPr>
            <a:fld id="{7180BAAA-2873-49DF-8A8B-DC1CEAE9421E}" type="slidenum">
              <a:rPr lang="en-US"/>
              <a:pPr>
                <a:defRPr/>
              </a:pPr>
              <a:t>‹#›</a:t>
            </a:fld>
            <a:endParaRPr lang="en-US"/>
          </a:p>
        </p:txBody>
      </p:sp>
    </p:spTree>
    <p:extLst>
      <p:ext uri="{BB962C8B-B14F-4D97-AF65-F5344CB8AC3E}">
        <p14:creationId xmlns:p14="http://schemas.microsoft.com/office/powerpoint/2010/main" val="30310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i="0"/>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i="0"/>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i="0"/>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i="0"/>
            </a:lvl1pPr>
          </a:lstStyle>
          <a:p>
            <a:pPr>
              <a:defRPr/>
            </a:pPr>
            <a:fld id="{DC952207-AFF0-4509-B2D6-601B1E9FA6C2}" type="slidenum">
              <a:rPr lang="en-US"/>
              <a:pPr>
                <a:defRPr/>
              </a:pPr>
              <a:t>‹#›</a:t>
            </a:fld>
            <a:endParaRPr lang="en-US"/>
          </a:p>
        </p:txBody>
      </p:sp>
    </p:spTree>
    <p:extLst>
      <p:ext uri="{BB962C8B-B14F-4D97-AF65-F5344CB8AC3E}">
        <p14:creationId xmlns:p14="http://schemas.microsoft.com/office/powerpoint/2010/main" val="4150241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[Welcome]</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 can be hard to write about yourself.</a:t>
            </a:r>
          </a:p>
          <a:p>
            <a:pPr eaLnBrk="1" hangingPunct="1"/>
            <a:r>
              <a:rPr lang="en-US" dirty="0" smtClean="0"/>
              <a:t>You can waste a lot of time not getting it right.</a:t>
            </a:r>
          </a:p>
          <a:p>
            <a:pPr eaLnBrk="1" hangingPunct="1"/>
            <a:r>
              <a:rPr lang="en-US" dirty="0" smtClean="0"/>
              <a:t>It can be frustrating, not being able to see your own story in a way that will turn heads and invites the RESULTS you want most in your business.</a:t>
            </a:r>
          </a:p>
          <a:p>
            <a:endParaRPr lang="en-US" dirty="0"/>
          </a:p>
        </p:txBody>
      </p:sp>
      <p:sp>
        <p:nvSpPr>
          <p:cNvPr id="4" name="Slide Number Placeholder 3"/>
          <p:cNvSpPr>
            <a:spLocks noGrp="1"/>
          </p:cNvSpPr>
          <p:nvPr>
            <p:ph type="sldNum" sz="quarter" idx="10"/>
          </p:nvPr>
        </p:nvSpPr>
        <p:spPr/>
        <p:txBody>
          <a:bodyPr/>
          <a:lstStyle/>
          <a:p>
            <a:pPr>
              <a:defRPr/>
            </a:pPr>
            <a:fld id="{DC952207-AFF0-4509-B2D6-601B1E9FA6C2}" type="slidenum">
              <a:rPr lang="en-US" smtClean="0"/>
              <a:pPr>
                <a:defRPr/>
              </a:pPr>
              <a:t>27</a:t>
            </a:fld>
            <a:endParaRPr lang="en-US"/>
          </a:p>
        </p:txBody>
      </p:sp>
    </p:spTree>
    <p:extLst>
      <p:ext uri="{BB962C8B-B14F-4D97-AF65-F5344CB8AC3E}">
        <p14:creationId xmlns:p14="http://schemas.microsoft.com/office/powerpoint/2010/main" val="322802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952207-AFF0-4509-B2D6-601B1E9FA6C2}" type="slidenum">
              <a:rPr lang="en-US" smtClean="0"/>
              <a:pPr>
                <a:defRPr/>
              </a:pPr>
              <a:t>28</a:t>
            </a:fld>
            <a:endParaRPr lang="en-US"/>
          </a:p>
        </p:txBody>
      </p:sp>
    </p:spTree>
    <p:extLst>
      <p:ext uri="{BB962C8B-B14F-4D97-AF65-F5344CB8AC3E}">
        <p14:creationId xmlns:p14="http://schemas.microsoft.com/office/powerpoint/2010/main" val="233085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Today You Will: &lt;CLICK&gt;</a:t>
            </a:r>
          </a:p>
          <a:p>
            <a:r>
              <a:rPr lang="en-US" dirty="0" smtClean="0"/>
              <a:t>Learn a five-step system that makes writing your bios fast and easy; &lt;CLICK&gt;</a:t>
            </a:r>
          </a:p>
          <a:p>
            <a:r>
              <a:rPr lang="en-US" dirty="0" smtClean="0"/>
              <a:t>Get inspired by examples that brought in the business and the leveraged results; &lt;CLICK&gt;</a:t>
            </a:r>
          </a:p>
          <a:p>
            <a:r>
              <a:rPr lang="en-US" dirty="0" smtClean="0"/>
              <a:t>Grin at </a:t>
            </a:r>
            <a:r>
              <a:rPr lang="en-US" dirty="0" err="1" smtClean="0"/>
              <a:t>mis</a:t>
            </a:r>
            <a:r>
              <a:rPr lang="en-US" dirty="0" smtClean="0"/>
              <a:t>-steps to avoid; &lt;CLICK&gt;</a:t>
            </a:r>
          </a:p>
          <a:p>
            <a:r>
              <a:rPr lang="en-US" dirty="0" smtClean="0"/>
              <a:t>Get your questions answered; &lt;CLICK&gt;</a:t>
            </a:r>
          </a:p>
          <a:p>
            <a:r>
              <a:rPr lang="en-US" dirty="0" smtClean="0"/>
              <a:t>And receive an invitation to go deeper. &lt;CLICK&gt;</a:t>
            </a:r>
          </a:p>
          <a:p>
            <a:endParaRPr 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106" charset="-128"/>
              </a:defRPr>
            </a:lvl1pPr>
            <a:lvl2pPr marL="742950" indent="-285750">
              <a:defRPr i="1">
                <a:solidFill>
                  <a:schemeClr val="tx1"/>
                </a:solidFill>
                <a:latin typeface="Arial" charset="0"/>
                <a:ea typeface="ＭＳ Ｐゴシック" pitchFamily="-106" charset="-128"/>
              </a:defRPr>
            </a:lvl2pPr>
            <a:lvl3pPr marL="1143000" indent="-228600">
              <a:defRPr i="1">
                <a:solidFill>
                  <a:schemeClr val="tx1"/>
                </a:solidFill>
                <a:latin typeface="Arial" charset="0"/>
                <a:ea typeface="ＭＳ Ｐゴシック" pitchFamily="-106" charset="-128"/>
              </a:defRPr>
            </a:lvl3pPr>
            <a:lvl4pPr marL="1600200" indent="-228600">
              <a:defRPr i="1">
                <a:solidFill>
                  <a:schemeClr val="tx1"/>
                </a:solidFill>
                <a:latin typeface="Arial" charset="0"/>
                <a:ea typeface="ＭＳ Ｐゴシック" pitchFamily="-106" charset="-128"/>
              </a:defRPr>
            </a:lvl4pPr>
            <a:lvl5pPr marL="2057400" indent="-228600">
              <a:defRPr i="1">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i="1">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i="1">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i="1">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i="1">
                <a:solidFill>
                  <a:schemeClr val="tx1"/>
                </a:solidFill>
                <a:latin typeface="Arial" charset="0"/>
                <a:ea typeface="ＭＳ Ｐゴシック" pitchFamily="-106" charset="-128"/>
              </a:defRPr>
            </a:lvl9pPr>
          </a:lstStyle>
          <a:p>
            <a:fld id="{570ACA5C-76F0-4E07-84F1-83A8F615FEBE}" type="slidenum">
              <a:rPr lang="en-US" i="0" smtClean="0"/>
              <a:pPr/>
              <a:t>3</a:t>
            </a:fld>
            <a:endParaRPr lang="en-US" i="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106" charset="-128"/>
              </a:defRPr>
            </a:lvl1pPr>
            <a:lvl2pPr marL="742950" indent="-285750">
              <a:defRPr i="1">
                <a:solidFill>
                  <a:schemeClr val="tx1"/>
                </a:solidFill>
                <a:latin typeface="Arial" charset="0"/>
                <a:ea typeface="ＭＳ Ｐゴシック" pitchFamily="-106" charset="-128"/>
              </a:defRPr>
            </a:lvl2pPr>
            <a:lvl3pPr marL="1143000" indent="-228600">
              <a:defRPr i="1">
                <a:solidFill>
                  <a:schemeClr val="tx1"/>
                </a:solidFill>
                <a:latin typeface="Arial" charset="0"/>
                <a:ea typeface="ＭＳ Ｐゴシック" pitchFamily="-106" charset="-128"/>
              </a:defRPr>
            </a:lvl3pPr>
            <a:lvl4pPr marL="1600200" indent="-228600">
              <a:defRPr i="1">
                <a:solidFill>
                  <a:schemeClr val="tx1"/>
                </a:solidFill>
                <a:latin typeface="Arial" charset="0"/>
                <a:ea typeface="ＭＳ Ｐゴシック" pitchFamily="-106" charset="-128"/>
              </a:defRPr>
            </a:lvl4pPr>
            <a:lvl5pPr marL="2057400" indent="-228600">
              <a:defRPr i="1">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i="1">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i="1">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i="1">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i="1">
                <a:solidFill>
                  <a:schemeClr val="tx1"/>
                </a:solidFill>
                <a:latin typeface="Arial" charset="0"/>
                <a:ea typeface="ＭＳ Ｐゴシック" pitchFamily="-106" charset="-128"/>
              </a:defRPr>
            </a:lvl9pPr>
          </a:lstStyle>
          <a:p>
            <a:fld id="{B7677682-6082-43F9-921A-ECD6E0746463}" type="slidenum">
              <a:rPr lang="en-US" i="0" smtClean="0"/>
              <a:pPr/>
              <a:t>4</a:t>
            </a:fld>
            <a:endParaRPr lang="en-US" i="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106" charset="-128"/>
              </a:defRPr>
            </a:lvl1pPr>
            <a:lvl2pPr marL="742950" indent="-285750">
              <a:defRPr i="1">
                <a:solidFill>
                  <a:schemeClr val="tx1"/>
                </a:solidFill>
                <a:latin typeface="Arial" charset="0"/>
                <a:ea typeface="ＭＳ Ｐゴシック" pitchFamily="-106" charset="-128"/>
              </a:defRPr>
            </a:lvl2pPr>
            <a:lvl3pPr marL="1143000" indent="-228600">
              <a:defRPr i="1">
                <a:solidFill>
                  <a:schemeClr val="tx1"/>
                </a:solidFill>
                <a:latin typeface="Arial" charset="0"/>
                <a:ea typeface="ＭＳ Ｐゴシック" pitchFamily="-106" charset="-128"/>
              </a:defRPr>
            </a:lvl3pPr>
            <a:lvl4pPr marL="1600200" indent="-228600">
              <a:defRPr i="1">
                <a:solidFill>
                  <a:schemeClr val="tx1"/>
                </a:solidFill>
                <a:latin typeface="Arial" charset="0"/>
                <a:ea typeface="ＭＳ Ｐゴシック" pitchFamily="-106" charset="-128"/>
              </a:defRPr>
            </a:lvl4pPr>
            <a:lvl5pPr marL="2057400" indent="-228600">
              <a:defRPr i="1">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i="1">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i="1">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i="1">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i="1">
                <a:solidFill>
                  <a:schemeClr val="tx1"/>
                </a:solidFill>
                <a:latin typeface="Arial" charset="0"/>
                <a:ea typeface="ＭＳ Ｐゴシック" pitchFamily="-106" charset="-128"/>
              </a:defRPr>
            </a:lvl9pPr>
          </a:lstStyle>
          <a:p>
            <a:fld id="{B7677682-6082-43F9-921A-ECD6E0746463}" type="slidenum">
              <a:rPr lang="en-US" i="0" smtClean="0"/>
              <a:pPr/>
              <a:t>5</a:t>
            </a:fld>
            <a:endParaRPr lang="en-US" i="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106" charset="-128"/>
              </a:defRPr>
            </a:lvl1pPr>
            <a:lvl2pPr marL="742950" indent="-285750">
              <a:defRPr i="1">
                <a:solidFill>
                  <a:schemeClr val="tx1"/>
                </a:solidFill>
                <a:latin typeface="Arial" charset="0"/>
                <a:ea typeface="ＭＳ Ｐゴシック" pitchFamily="-106" charset="-128"/>
              </a:defRPr>
            </a:lvl2pPr>
            <a:lvl3pPr marL="1143000" indent="-228600">
              <a:defRPr i="1">
                <a:solidFill>
                  <a:schemeClr val="tx1"/>
                </a:solidFill>
                <a:latin typeface="Arial" charset="0"/>
                <a:ea typeface="ＭＳ Ｐゴシック" pitchFamily="-106" charset="-128"/>
              </a:defRPr>
            </a:lvl3pPr>
            <a:lvl4pPr marL="1600200" indent="-228600">
              <a:defRPr i="1">
                <a:solidFill>
                  <a:schemeClr val="tx1"/>
                </a:solidFill>
                <a:latin typeface="Arial" charset="0"/>
                <a:ea typeface="ＭＳ Ｐゴシック" pitchFamily="-106" charset="-128"/>
              </a:defRPr>
            </a:lvl4pPr>
            <a:lvl5pPr marL="2057400" indent="-228600">
              <a:defRPr i="1">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i="1">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i="1">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i="1">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i="1">
                <a:solidFill>
                  <a:schemeClr val="tx1"/>
                </a:solidFill>
                <a:latin typeface="Arial" charset="0"/>
                <a:ea typeface="ＭＳ Ｐゴシック" pitchFamily="-106" charset="-128"/>
              </a:defRPr>
            </a:lvl9pPr>
          </a:lstStyle>
          <a:p>
            <a:fld id="{46F7BD90-1201-4A4D-85B5-691048615BF9}" type="slidenum">
              <a:rPr lang="en-US" i="0" smtClean="0"/>
              <a:pPr/>
              <a:t>6</a:t>
            </a:fld>
            <a:endParaRPr lang="en-US" i="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106" charset="-128"/>
              </a:defRPr>
            </a:lvl1pPr>
            <a:lvl2pPr marL="742950" indent="-285750">
              <a:defRPr i="1">
                <a:solidFill>
                  <a:schemeClr val="tx1"/>
                </a:solidFill>
                <a:latin typeface="Arial" charset="0"/>
                <a:ea typeface="ＭＳ Ｐゴシック" pitchFamily="-106" charset="-128"/>
              </a:defRPr>
            </a:lvl2pPr>
            <a:lvl3pPr marL="1143000" indent="-228600">
              <a:defRPr i="1">
                <a:solidFill>
                  <a:schemeClr val="tx1"/>
                </a:solidFill>
                <a:latin typeface="Arial" charset="0"/>
                <a:ea typeface="ＭＳ Ｐゴシック" pitchFamily="-106" charset="-128"/>
              </a:defRPr>
            </a:lvl3pPr>
            <a:lvl4pPr marL="1600200" indent="-228600">
              <a:defRPr i="1">
                <a:solidFill>
                  <a:schemeClr val="tx1"/>
                </a:solidFill>
                <a:latin typeface="Arial" charset="0"/>
                <a:ea typeface="ＭＳ Ｐゴシック" pitchFamily="-106" charset="-128"/>
              </a:defRPr>
            </a:lvl4pPr>
            <a:lvl5pPr marL="2057400" indent="-228600">
              <a:defRPr i="1">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i="1">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i="1">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i="1">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i="1">
                <a:solidFill>
                  <a:schemeClr val="tx1"/>
                </a:solidFill>
                <a:latin typeface="Arial" charset="0"/>
                <a:ea typeface="ＭＳ Ｐゴシック" pitchFamily="-106" charset="-128"/>
              </a:defRPr>
            </a:lvl9pPr>
          </a:lstStyle>
          <a:p>
            <a:fld id="{4C86FC69-C3D1-4CA0-A7BA-BA1F13D4945A}" type="slidenum">
              <a:rPr lang="en-US" i="0" smtClean="0"/>
              <a:pPr/>
              <a:t>7</a:t>
            </a:fld>
            <a:endParaRPr lang="en-US" i="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solidFill>
                <a:srgbClr val="C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Attract clients? &lt;CLICK&gt;</a:t>
            </a:r>
          </a:p>
          <a:p>
            <a:r>
              <a:rPr lang="en-US" dirty="0" smtClean="0"/>
              <a:t>Speaking gigs? &lt;CLICK&gt;</a:t>
            </a:r>
          </a:p>
          <a:p>
            <a:r>
              <a:rPr lang="en-US" dirty="0" smtClean="0"/>
              <a:t>Media interviews?</a:t>
            </a:r>
            <a:r>
              <a:rPr lang="en-US" baseline="0" dirty="0" smtClean="0"/>
              <a:t> </a:t>
            </a:r>
            <a:r>
              <a:rPr lang="en-US" dirty="0" smtClean="0"/>
              <a:t>&lt;CLICK&gt;</a:t>
            </a:r>
            <a:endParaRPr lang="en-US" dirty="0"/>
          </a:p>
        </p:txBody>
      </p:sp>
      <p:sp>
        <p:nvSpPr>
          <p:cNvPr id="4" name="Slide Number Placeholder 3"/>
          <p:cNvSpPr>
            <a:spLocks noGrp="1"/>
          </p:cNvSpPr>
          <p:nvPr>
            <p:ph type="sldNum" sz="quarter" idx="10"/>
          </p:nvPr>
        </p:nvSpPr>
        <p:spPr/>
        <p:txBody>
          <a:bodyPr/>
          <a:lstStyle/>
          <a:p>
            <a:pPr>
              <a:defRPr/>
            </a:pPr>
            <a:fld id="{DC952207-AFF0-4509-B2D6-601B1E9FA6C2}" type="slidenum">
              <a:rPr lang="en-US" smtClean="0"/>
              <a:pPr>
                <a:defRPr/>
              </a:pPr>
              <a:t>8</a:t>
            </a:fld>
            <a:endParaRPr lang="en-US"/>
          </a:p>
        </p:txBody>
      </p:sp>
    </p:spTree>
    <p:extLst>
      <p:ext uri="{BB962C8B-B14F-4D97-AF65-F5344CB8AC3E}">
        <p14:creationId xmlns:p14="http://schemas.microsoft.com/office/powerpoint/2010/main" val="226574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Memorable &lt;CLICK&gt;</a:t>
            </a:r>
          </a:p>
          <a:p>
            <a:r>
              <a:rPr lang="en-US" dirty="0" smtClean="0"/>
              <a:t>Remarkable &lt;CLICK&gt;</a:t>
            </a:r>
          </a:p>
          <a:p>
            <a:r>
              <a:rPr lang="en-US" dirty="0" smtClean="0"/>
              <a:t>Repeatable</a:t>
            </a:r>
            <a:r>
              <a:rPr lang="en-US" baseline="0" dirty="0" smtClean="0"/>
              <a:t> &lt;CLICK&gt;</a:t>
            </a:r>
          </a:p>
          <a:p>
            <a:endParaRPr lang="en-US" dirty="0" smtClean="0"/>
          </a:p>
          <a:p>
            <a:pPr eaLnBrk="1" hangingPunct="1"/>
            <a:r>
              <a:rPr lang="en-US" dirty="0" smtClean="0"/>
              <a:t>Turn heads and invite people to lean in and want to know more.</a:t>
            </a:r>
          </a:p>
          <a:p>
            <a:pPr eaLnBrk="1" hangingPunct="1"/>
            <a:r>
              <a:rPr lang="en-US" dirty="0" smtClean="0"/>
              <a:t>Guide people to do what you want them to </a:t>
            </a:r>
            <a:r>
              <a:rPr lang="en-US" b="1" dirty="0" smtClean="0"/>
              <a:t>do.</a:t>
            </a:r>
          </a:p>
          <a:p>
            <a:pPr eaLnBrk="1" hangingPunct="1"/>
            <a:endParaRPr lang="en-US" b="1" dirty="0" smtClean="0"/>
          </a:p>
          <a:p>
            <a:endParaRPr 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106" charset="-128"/>
              </a:defRPr>
            </a:lvl1pPr>
            <a:lvl2pPr marL="742950" indent="-285750">
              <a:defRPr i="1">
                <a:solidFill>
                  <a:schemeClr val="tx1"/>
                </a:solidFill>
                <a:latin typeface="Arial" charset="0"/>
                <a:ea typeface="ＭＳ Ｐゴシック" pitchFamily="-106" charset="-128"/>
              </a:defRPr>
            </a:lvl2pPr>
            <a:lvl3pPr marL="1143000" indent="-228600">
              <a:defRPr i="1">
                <a:solidFill>
                  <a:schemeClr val="tx1"/>
                </a:solidFill>
                <a:latin typeface="Arial" charset="0"/>
                <a:ea typeface="ＭＳ Ｐゴシック" pitchFamily="-106" charset="-128"/>
              </a:defRPr>
            </a:lvl3pPr>
            <a:lvl4pPr marL="1600200" indent="-228600">
              <a:defRPr i="1">
                <a:solidFill>
                  <a:schemeClr val="tx1"/>
                </a:solidFill>
                <a:latin typeface="Arial" charset="0"/>
                <a:ea typeface="ＭＳ Ｐゴシック" pitchFamily="-106" charset="-128"/>
              </a:defRPr>
            </a:lvl4pPr>
            <a:lvl5pPr marL="2057400" indent="-228600">
              <a:defRPr i="1">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i="1">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i="1">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i="1">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i="1">
                <a:solidFill>
                  <a:schemeClr val="tx1"/>
                </a:solidFill>
                <a:latin typeface="Arial" charset="0"/>
                <a:ea typeface="ＭＳ Ｐゴシック" pitchFamily="-106" charset="-128"/>
              </a:defRPr>
            </a:lvl9pPr>
          </a:lstStyle>
          <a:p>
            <a:fld id="{B1301C85-16BA-48AC-B2A9-7A0F2D53C039}" type="slidenum">
              <a:rPr lang="en-US" i="0" smtClean="0"/>
              <a:pPr/>
              <a:t>9</a:t>
            </a:fld>
            <a:endParaRPr lang="en-US" i="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Make your story relevant to results you seek. &lt;CLICK&gt;</a:t>
            </a:r>
          </a:p>
          <a:p>
            <a:pPr eaLnBrk="1" hangingPunct="1"/>
            <a:endParaRPr lang="en-US" dirty="0" smtClean="0"/>
          </a:p>
          <a:p>
            <a:pPr eaLnBrk="1" hangingPunct="1"/>
            <a:r>
              <a:rPr lang="en-US" dirty="0" smtClean="0"/>
              <a:t>Use this simple five-step approach….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pitchFamily="-106" charset="-128"/>
              </a:defRPr>
            </a:lvl1pPr>
            <a:lvl2pPr marL="742950" indent="-285750">
              <a:defRPr i="1">
                <a:solidFill>
                  <a:schemeClr val="tx1"/>
                </a:solidFill>
                <a:latin typeface="Arial" charset="0"/>
                <a:ea typeface="ＭＳ Ｐゴシック" pitchFamily="-106" charset="-128"/>
              </a:defRPr>
            </a:lvl2pPr>
            <a:lvl3pPr marL="1143000" indent="-228600">
              <a:defRPr i="1">
                <a:solidFill>
                  <a:schemeClr val="tx1"/>
                </a:solidFill>
                <a:latin typeface="Arial" charset="0"/>
                <a:ea typeface="ＭＳ Ｐゴシック" pitchFamily="-106" charset="-128"/>
              </a:defRPr>
            </a:lvl3pPr>
            <a:lvl4pPr marL="1600200" indent="-228600">
              <a:defRPr i="1">
                <a:solidFill>
                  <a:schemeClr val="tx1"/>
                </a:solidFill>
                <a:latin typeface="Arial" charset="0"/>
                <a:ea typeface="ＭＳ Ｐゴシック" pitchFamily="-106" charset="-128"/>
              </a:defRPr>
            </a:lvl4pPr>
            <a:lvl5pPr marL="2057400" indent="-228600">
              <a:defRPr i="1">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i="1">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i="1">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i="1">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i="1">
                <a:solidFill>
                  <a:schemeClr val="tx1"/>
                </a:solidFill>
                <a:latin typeface="Arial" charset="0"/>
                <a:ea typeface="ＭＳ Ｐゴシック" pitchFamily="-106" charset="-128"/>
              </a:defRPr>
            </a:lvl9pPr>
          </a:lstStyle>
          <a:p>
            <a:fld id="{5C0CE279-F5F9-4ABF-9BB2-F99506F19F6E}" type="slidenum">
              <a:rPr lang="en-US" i="0" smtClean="0"/>
              <a:pPr/>
              <a:t>10</a:t>
            </a:fld>
            <a:endParaRPr lang="en-US" i="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37344" y="6172200"/>
            <a:ext cx="2133600" cy="517525"/>
          </a:xfrm>
          <a:prstGeom prst="rect">
            <a:avLst/>
          </a:prstGeom>
        </p:spPr>
        <p:txBody>
          <a:bodyPr/>
          <a:lstStyle/>
          <a:p>
            <a:pPr>
              <a:defRPr/>
            </a:pPr>
            <a:fld id="{22093059-C51B-4709-85BC-8B10457DCC92}" type="datetime1">
              <a:rPr lang="en-US" smtClean="0"/>
              <a:pPr>
                <a:defRPr/>
              </a:pPr>
              <a:t>1/16/2013</a:t>
            </a:fld>
            <a:endParaRPr lang="en-US"/>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pPr>
              <a:defRPr/>
            </a:pPr>
            <a:fld id="{152F0ACD-673B-4EE1-8930-E3F6D9E669D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437344" y="6172200"/>
            <a:ext cx="2133600" cy="517525"/>
          </a:xfrm>
          <a:prstGeom prst="rect">
            <a:avLst/>
          </a:prstGeom>
        </p:spPr>
        <p:txBody>
          <a:bodyPr/>
          <a:lstStyle/>
          <a:p>
            <a:pPr>
              <a:defRPr/>
            </a:pPr>
            <a:fld id="{C2390E69-B266-403C-B9EF-9BAE50C5399F}" type="datetime1">
              <a:rPr lang="en-US" smtClean="0"/>
              <a:pPr>
                <a:defRPr/>
              </a:pPr>
              <a:t>1/16/2013</a:t>
            </a:fld>
            <a:endParaRPr lang="en-US"/>
          </a:p>
        </p:txBody>
      </p:sp>
      <p:sp>
        <p:nvSpPr>
          <p:cNvPr id="6" name="Footer Placeholder 5"/>
          <p:cNvSpPr>
            <a:spLocks noGrp="1"/>
          </p:cNvSpPr>
          <p:nvPr>
            <p:ph type="ftr" sz="quarter" idx="11"/>
          </p:nvPr>
        </p:nvSpPr>
        <p:spPr>
          <a:xfrm>
            <a:off x="1180945" y="5951810"/>
            <a:ext cx="5256399"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572658" y="5951810"/>
            <a:ext cx="608287" cy="365125"/>
          </a:xfrm>
          <a:prstGeom prst="rect">
            <a:avLst/>
          </a:prstGeom>
        </p:spPr>
        <p:txBody>
          <a:bodyPr/>
          <a:lstStyle/>
          <a:p>
            <a:pPr>
              <a:defRPr/>
            </a:pPr>
            <a:fld id="{49DC9B2D-6DC4-41BD-BAA2-176391D2E20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37344" y="6172200"/>
            <a:ext cx="2133600" cy="517525"/>
          </a:xfrm>
          <a:prstGeom prst="rect">
            <a:avLst/>
          </a:prstGeom>
        </p:spPr>
        <p:txBody>
          <a:bodyPr/>
          <a:lstStyle/>
          <a:p>
            <a:pPr>
              <a:defRPr/>
            </a:pPr>
            <a:fld id="{42F99317-FA8E-4D30-92A1-5123033AA7BD}" type="datetime1">
              <a:rPr lang="en-US" smtClean="0"/>
              <a:pPr>
                <a:defRPr/>
              </a:pPr>
              <a:t>1/16/2013</a:t>
            </a:fld>
            <a:endParaRPr lang="en-US"/>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pPr>
              <a:defRPr/>
            </a:pPr>
            <a:fld id="{9A1180CD-206F-4A69-A7CC-CBB880F035F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37344" y="6172200"/>
            <a:ext cx="2133600" cy="517525"/>
          </a:xfrm>
          <a:prstGeom prst="rect">
            <a:avLst/>
          </a:prstGeom>
        </p:spPr>
        <p:txBody>
          <a:bodyPr/>
          <a:lstStyle/>
          <a:p>
            <a:pPr>
              <a:defRPr/>
            </a:pPr>
            <a:fld id="{22093059-C51B-4709-85BC-8B10457DCC92}" type="datetime1">
              <a:rPr lang="en-US" smtClean="0"/>
              <a:pPr>
                <a:defRPr/>
              </a:pPr>
              <a:t>1/16/2013</a:t>
            </a:fld>
            <a:endParaRPr lang="en-US"/>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pPr>
              <a:defRPr/>
            </a:pPr>
            <a:fld id="{152F0ACD-673B-4EE1-8930-E3F6D9E669DF}" type="slidenum">
              <a:rPr lang="en-US" smtClean="0"/>
              <a:pPr>
                <a:defRPr/>
              </a:pPr>
              <a:t>‹#›</a:t>
            </a:fld>
            <a:endParaRPr lang="en-US"/>
          </a:p>
        </p:txBody>
      </p:sp>
    </p:spTree>
    <p:extLst>
      <p:ext uri="{BB962C8B-B14F-4D97-AF65-F5344CB8AC3E}">
        <p14:creationId xmlns:p14="http://schemas.microsoft.com/office/powerpoint/2010/main" val="375060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437344" y="6172200"/>
            <a:ext cx="2133600" cy="517525"/>
          </a:xfrm>
          <a:prstGeom prst="rect">
            <a:avLst/>
          </a:prstGeom>
        </p:spPr>
        <p:txBody>
          <a:bodyPr/>
          <a:lstStyle/>
          <a:p>
            <a:pPr>
              <a:defRPr/>
            </a:pPr>
            <a:fld id="{C2390E69-B266-403C-B9EF-9BAE50C5399F}" type="datetime1">
              <a:rPr lang="en-US" smtClean="0"/>
              <a:pPr>
                <a:defRPr/>
              </a:pPr>
              <a:t>1/16/2013</a:t>
            </a:fld>
            <a:endParaRPr lang="en-US"/>
          </a:p>
        </p:txBody>
      </p:sp>
      <p:sp>
        <p:nvSpPr>
          <p:cNvPr id="6" name="Footer Placeholder 5"/>
          <p:cNvSpPr>
            <a:spLocks noGrp="1"/>
          </p:cNvSpPr>
          <p:nvPr>
            <p:ph type="ftr" sz="quarter" idx="11"/>
          </p:nvPr>
        </p:nvSpPr>
        <p:spPr>
          <a:xfrm>
            <a:off x="1180945" y="5951810"/>
            <a:ext cx="5256399"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572658" y="5951810"/>
            <a:ext cx="608287" cy="365125"/>
          </a:xfrm>
          <a:prstGeom prst="rect">
            <a:avLst/>
          </a:prstGeom>
        </p:spPr>
        <p:txBody>
          <a:bodyPr/>
          <a:lstStyle/>
          <a:p>
            <a:pPr>
              <a:defRPr/>
            </a:pPr>
            <a:fld id="{49DC9B2D-6DC4-41BD-BAA2-176391D2E207}" type="slidenum">
              <a:rPr lang="en-US" smtClean="0"/>
              <a:pPr>
                <a:defRPr/>
              </a:pPr>
              <a:t>‹#›</a:t>
            </a:fld>
            <a:endParaRPr lang="en-US"/>
          </a:p>
        </p:txBody>
      </p:sp>
    </p:spTree>
    <p:extLst>
      <p:ext uri="{BB962C8B-B14F-4D97-AF65-F5344CB8AC3E}">
        <p14:creationId xmlns:p14="http://schemas.microsoft.com/office/powerpoint/2010/main" val="377399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37344" y="6172200"/>
            <a:ext cx="2133600" cy="517525"/>
          </a:xfrm>
          <a:prstGeom prst="rect">
            <a:avLst/>
          </a:prstGeom>
        </p:spPr>
        <p:txBody>
          <a:bodyPr/>
          <a:lstStyle/>
          <a:p>
            <a:pPr>
              <a:defRPr/>
            </a:pPr>
            <a:fld id="{42F99317-FA8E-4D30-92A1-5123033AA7BD}" type="datetime1">
              <a:rPr lang="en-US" smtClean="0"/>
              <a:pPr>
                <a:defRPr/>
              </a:pPr>
              <a:t>1/16/2013</a:t>
            </a:fld>
            <a:endParaRPr lang="en-US"/>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pPr>
              <a:defRPr/>
            </a:pPr>
            <a:fld id="{9A1180CD-206F-4A69-A7CC-CBB880F035F7}" type="slidenum">
              <a:rPr lang="en-US" smtClean="0"/>
              <a:pPr>
                <a:defRPr/>
              </a:pPr>
              <a:t>‹#›</a:t>
            </a:fld>
            <a:endParaRPr lang="en-US"/>
          </a:p>
        </p:txBody>
      </p:sp>
    </p:spTree>
    <p:extLst>
      <p:ext uri="{BB962C8B-B14F-4D97-AF65-F5344CB8AC3E}">
        <p14:creationId xmlns:p14="http://schemas.microsoft.com/office/powerpoint/2010/main" val="21737112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7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4000"/>
                <a:shade val="100000"/>
                <a:hueMod val="100000"/>
                <a:satMod val="118000"/>
                <a:alpha val="0"/>
                <a:lumMod val="0"/>
              </a:schemeClr>
            </a:gs>
            <a:gs pos="100000">
              <a:schemeClr val="bg2">
                <a:tint val="98000"/>
                <a:shade val="68000"/>
                <a:hueMod val="100000"/>
                <a:satMod val="118000"/>
                <a:lumMod val="61000"/>
                <a:lumOff val="39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9287" y="533400"/>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09288" y="1807361"/>
            <a:ext cx="7125112" cy="4051437"/>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9535" r="24990"/>
          <a:stretch/>
        </p:blipFill>
        <p:spPr>
          <a:xfrm>
            <a:off x="0" y="0"/>
            <a:ext cx="609599" cy="6858000"/>
          </a:xfrm>
          <a:prstGeom prst="rect">
            <a:avLst/>
          </a:prstGeom>
          <a:effectLst>
            <a:outerShdw blurRad="254000" dist="50800" algn="ctr" rotWithShape="0">
              <a:schemeClr val="tx1">
                <a:lumMod val="50000"/>
                <a:lumOff val="50000"/>
              </a:schemeClr>
            </a:outerShdw>
          </a:effectLst>
        </p:spPr>
      </p:pic>
      <p:sp>
        <p:nvSpPr>
          <p:cNvPr id="8" name="Text Placeholder 2"/>
          <p:cNvSpPr txBox="1">
            <a:spLocks/>
          </p:cNvSpPr>
          <p:nvPr/>
        </p:nvSpPr>
        <p:spPr>
          <a:xfrm>
            <a:off x="1009443" y="6427800"/>
            <a:ext cx="7117178" cy="430200"/>
          </a:xfrm>
          <a:prstGeom prst="rect">
            <a:avLst/>
          </a:prstGeom>
        </p:spPr>
        <p:txBody>
          <a:bodyPr anchor="t">
            <a:normAutofit/>
          </a:bodyPr>
          <a:lstStyle>
            <a:lvl1pPr marL="0" indent="0" algn="r" defTabSz="457200" rtl="0" eaLnBrk="1" latinLnBrk="0" hangingPunct="1">
              <a:spcBef>
                <a:spcPct val="20000"/>
              </a:spcBef>
              <a:spcAft>
                <a:spcPts val="600"/>
              </a:spcAft>
              <a:buClr>
                <a:schemeClr val="tx1">
                  <a:lumMod val="75000"/>
                  <a:lumOff val="25000"/>
                </a:schemeClr>
              </a:buClr>
              <a:buFont typeface="Wingdings 2"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tx1">
                  <a:lumMod val="75000"/>
                  <a:lumOff val="25000"/>
                </a:schemeClr>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tx1">
                  <a:lumMod val="75000"/>
                  <a:lumOff val="25000"/>
                </a:schemeClr>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tx1">
                  <a:lumMod val="75000"/>
                  <a:lumOff val="25000"/>
                </a:schemeClr>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tx1">
                  <a:lumMod val="75000"/>
                  <a:lumOff val="25000"/>
                </a:schemeClr>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1600" b="1" i="0" dirty="0" smtClean="0">
                <a:solidFill>
                  <a:srgbClr val="990033"/>
                </a:solidFill>
              </a:rPr>
              <a:t>www.authenticvisibility.com</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48841" r="-1"/>
          <a:stretch/>
        </p:blipFill>
        <p:spPr>
          <a:xfrm>
            <a:off x="8458200" y="0"/>
            <a:ext cx="685800" cy="6858000"/>
          </a:xfrm>
          <a:prstGeom prst="rect">
            <a:avLst/>
          </a:prstGeom>
          <a:effectLst>
            <a:outerShdw blurRad="254000" dist="50800" dir="7200000" algn="ctr" rotWithShape="0">
              <a:schemeClr val="tx1">
                <a:lumMod val="50000"/>
                <a:lumOff val="50000"/>
              </a:schemeClr>
            </a:outerShdw>
          </a:effectLst>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r="82032"/>
          <a:stretch/>
        </p:blipFill>
        <p:spPr>
          <a:xfrm rot="5400000">
            <a:off x="4431127" y="-2602328"/>
            <a:ext cx="205547" cy="8305802"/>
          </a:xfrm>
          <a:prstGeom prst="rect">
            <a:avLst/>
          </a:prstGeom>
          <a:effectLst>
            <a:outerShdw blurRad="127000" dist="88900" sx="40000" sy="40000" algn="ctr" rotWithShape="0">
              <a:schemeClr val="tx1">
                <a:lumMod val="50000"/>
                <a:lumOff val="50000"/>
              </a:schemeClr>
            </a:outerShdw>
          </a:effec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SzPct val="150000"/>
        <a:buFontTx/>
        <a:buBlip>
          <a:blip r:embed="rId8"/>
        </a:buBlip>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bg2">
            <a:lumMod val="50000"/>
          </a:schemeClr>
        </a:buClr>
        <a:buSzPct val="150000"/>
        <a:buFont typeface="Wingdings" pitchFamily="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4000"/>
                <a:shade val="100000"/>
                <a:hueMod val="100000"/>
                <a:satMod val="118000"/>
                <a:alpha val="0"/>
                <a:lumMod val="0"/>
              </a:schemeClr>
            </a:gs>
            <a:gs pos="100000">
              <a:schemeClr val="bg2">
                <a:tint val="98000"/>
                <a:shade val="68000"/>
                <a:hueMod val="100000"/>
                <a:satMod val="118000"/>
                <a:lumMod val="61000"/>
                <a:lumOff val="39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9287" y="533400"/>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09288"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txBox="1">
            <a:spLocks/>
          </p:cNvSpPr>
          <p:nvPr/>
        </p:nvSpPr>
        <p:spPr>
          <a:xfrm>
            <a:off x="1009443" y="6427800"/>
            <a:ext cx="7117178" cy="430200"/>
          </a:xfrm>
          <a:prstGeom prst="rect">
            <a:avLst/>
          </a:prstGeom>
        </p:spPr>
        <p:txBody>
          <a:bodyPr anchor="t">
            <a:normAutofit/>
          </a:bodyPr>
          <a:lstStyle>
            <a:lvl1pPr marL="0" indent="0" algn="r" defTabSz="457200" rtl="0" eaLnBrk="1" latinLnBrk="0" hangingPunct="1">
              <a:spcBef>
                <a:spcPct val="20000"/>
              </a:spcBef>
              <a:spcAft>
                <a:spcPts val="600"/>
              </a:spcAft>
              <a:buClr>
                <a:schemeClr val="tx1">
                  <a:lumMod val="75000"/>
                  <a:lumOff val="25000"/>
                </a:schemeClr>
              </a:buClr>
              <a:buFont typeface="Wingdings 2"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tx1">
                  <a:lumMod val="75000"/>
                  <a:lumOff val="25000"/>
                </a:schemeClr>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tx1">
                  <a:lumMod val="75000"/>
                  <a:lumOff val="25000"/>
                </a:schemeClr>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tx1">
                  <a:lumMod val="75000"/>
                  <a:lumOff val="25000"/>
                </a:schemeClr>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tx1">
                  <a:lumMod val="75000"/>
                  <a:lumOff val="25000"/>
                </a:schemeClr>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1600" b="1" i="0" dirty="0" smtClean="0">
                <a:solidFill>
                  <a:srgbClr val="990033"/>
                </a:solidFill>
              </a:rPr>
              <a:t>www.authenticvisibility.com</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535" r="24990"/>
          <a:stretch/>
        </p:blipFill>
        <p:spPr>
          <a:xfrm>
            <a:off x="0" y="0"/>
            <a:ext cx="609599" cy="6858000"/>
          </a:xfrm>
          <a:prstGeom prst="rect">
            <a:avLst/>
          </a:prstGeom>
          <a:effectLst>
            <a:outerShdw blurRad="254000" dist="50800" algn="ctr" rotWithShape="0">
              <a:schemeClr val="tx1">
                <a:lumMod val="50000"/>
                <a:lumOff val="50000"/>
              </a:schemeClr>
            </a:outerShdw>
          </a:effectLst>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48841" r="-1"/>
          <a:stretch/>
        </p:blipFill>
        <p:spPr>
          <a:xfrm>
            <a:off x="8458200" y="0"/>
            <a:ext cx="685800" cy="6858000"/>
          </a:xfrm>
          <a:prstGeom prst="rect">
            <a:avLst/>
          </a:prstGeom>
          <a:effectLst>
            <a:outerShdw blurRad="254000" dist="50800" dir="7200000" algn="ctr" rotWithShape="0">
              <a:schemeClr val="tx1">
                <a:lumMod val="50000"/>
                <a:lumOff val="50000"/>
              </a:schemeClr>
            </a:outerShdw>
          </a:effectLst>
        </p:spPr>
      </p:pic>
    </p:spTree>
    <p:extLst>
      <p:ext uri="{BB962C8B-B14F-4D97-AF65-F5344CB8AC3E}">
        <p14:creationId xmlns:p14="http://schemas.microsoft.com/office/powerpoint/2010/main" val="3367414089"/>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d26ehw723w44ow.cloudfront.net/121912_NancyJuetten.mp4"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finpath.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jasondorsey.com/speeches_corp.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uthenticvisibility.com/BetterBioNowBH"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authenticvisibility.com/private-mentoring-progra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609600" y="228600"/>
            <a:ext cx="8153400" cy="1447800"/>
          </a:xfrm>
        </p:spPr>
        <p:txBody>
          <a:bodyPr/>
          <a:lstStyle/>
          <a:p>
            <a:pPr algn="ctr" eaLnBrk="1" hangingPunct="1"/>
            <a:r>
              <a:rPr lang="en-US" sz="2800" dirty="0" smtClean="0"/>
              <a:t>Let </a:t>
            </a:r>
            <a:r>
              <a:rPr lang="en-US" sz="2800" dirty="0"/>
              <a:t>the Healing for Boring Bios Begin </a:t>
            </a:r>
            <a:r>
              <a:rPr lang="en-US" sz="3600" b="1" dirty="0"/>
              <a:t>Because the Bio </a:t>
            </a:r>
            <a:r>
              <a:rPr lang="en-US" sz="3600" b="1" dirty="0" smtClean="0"/>
              <a:t>Doc is </a:t>
            </a:r>
            <a:r>
              <a:rPr lang="en-US" sz="3600" b="1" dirty="0"/>
              <a:t>In!</a:t>
            </a:r>
            <a:br>
              <a:rPr lang="en-US" sz="3600" b="1" dirty="0"/>
            </a:br>
            <a:endParaRPr lang="en-US" sz="3600" b="1" dirty="0" smtClean="0"/>
          </a:p>
        </p:txBody>
      </p:sp>
      <p:pic>
        <p:nvPicPr>
          <p:cNvPr id="2050" name="Picture 2" descr="http://www.mainstreetmediasavvy.com/images/nancy-green-on-white1-242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0604">
            <a:off x="1408055" y="2381250"/>
            <a:ext cx="2305050" cy="2857500"/>
          </a:xfrm>
          <a:prstGeom prst="rect">
            <a:avLst/>
          </a:prstGeom>
          <a:ln w="127000" cap="sq" cmpd="sng">
            <a:noFill/>
            <a:miter lim="800000"/>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391" y="1524000"/>
            <a:ext cx="3227964" cy="457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381000"/>
            <a:ext cx="7924800" cy="1143000"/>
          </a:xfrm>
        </p:spPr>
        <p:txBody>
          <a:bodyPr/>
          <a:lstStyle/>
          <a:p>
            <a:pPr algn="ctr" eaLnBrk="1" hangingPunct="1"/>
            <a:r>
              <a:rPr lang="en-US" dirty="0" smtClean="0"/>
              <a:t>How?</a:t>
            </a:r>
          </a:p>
        </p:txBody>
      </p:sp>
      <p:sp>
        <p:nvSpPr>
          <p:cNvPr id="34819" name="Content Placeholder 2"/>
          <p:cNvSpPr>
            <a:spLocks noGrp="1"/>
          </p:cNvSpPr>
          <p:nvPr>
            <p:ph idx="1"/>
          </p:nvPr>
        </p:nvSpPr>
        <p:spPr>
          <a:xfrm>
            <a:off x="1219200" y="2895600"/>
            <a:ext cx="7125112" cy="3289437"/>
          </a:xfrm>
        </p:spPr>
        <p:txBody>
          <a:bodyPr>
            <a:normAutofit/>
          </a:bodyPr>
          <a:lstStyle/>
          <a:p>
            <a:pPr eaLnBrk="1" hangingPunct="1"/>
            <a:r>
              <a:rPr lang="en-US" sz="3000" dirty="0"/>
              <a:t>Make your story relevant to </a:t>
            </a:r>
            <a:r>
              <a:rPr lang="en-US" sz="3000" dirty="0" smtClean="0"/>
              <a:t>specific results </a:t>
            </a:r>
            <a:r>
              <a:rPr lang="en-US" sz="3000" dirty="0"/>
              <a:t>you seek.</a:t>
            </a:r>
          </a:p>
          <a:p>
            <a:pPr eaLnBrk="1" hangingPunct="1"/>
            <a:r>
              <a:rPr lang="en-US" sz="3000" dirty="0" smtClean="0"/>
              <a:t>Use this simple five-step approach…</a:t>
            </a:r>
            <a:endParaRPr lang="en-US" sz="3000" dirty="0"/>
          </a:p>
        </p:txBody>
      </p:sp>
      <p:pic>
        <p:nvPicPr>
          <p:cNvPr id="4"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1234114">
            <a:off x="5441668" y="1357362"/>
            <a:ext cx="2695938" cy="1779382"/>
          </a:xfrm>
          <a:prstGeom prst="rect">
            <a:avLst/>
          </a:prstGeom>
          <a:noFill/>
          <a:ln w="127000" cap="sq" cmpd="sng">
            <a:solidFill>
              <a:schemeClr val="tx1"/>
            </a:solidFill>
            <a:miter lim="800000"/>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8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45162" y="304800"/>
            <a:ext cx="7125113" cy="924475"/>
          </a:xfrm>
        </p:spPr>
        <p:txBody>
          <a:bodyPr/>
          <a:lstStyle/>
          <a:p>
            <a:pPr algn="ctr" eaLnBrk="1" hangingPunct="1"/>
            <a:r>
              <a:rPr lang="en-US" dirty="0" smtClean="0"/>
              <a:t>How to Be Ready for Opportunity in 5 Simple Steps</a:t>
            </a:r>
          </a:p>
        </p:txBody>
      </p:sp>
      <p:sp>
        <p:nvSpPr>
          <p:cNvPr id="35843" name="Content Placeholder 2"/>
          <p:cNvSpPr>
            <a:spLocks noGrp="1"/>
          </p:cNvSpPr>
          <p:nvPr>
            <p:ph idx="1"/>
          </p:nvPr>
        </p:nvSpPr>
        <p:spPr/>
        <p:txBody>
          <a:bodyPr/>
          <a:lstStyle/>
          <a:p>
            <a:pPr marL="514350" indent="-514350" eaLnBrk="1" hangingPunct="1">
              <a:buFont typeface="Arial" charset="0"/>
              <a:buAutoNum type="arabicPeriod"/>
            </a:pPr>
            <a:endParaRPr lang="en-US" smtClean="0"/>
          </a:p>
          <a:p>
            <a:pPr marL="514350" indent="-514350" eaLnBrk="1" hangingPunct="1"/>
            <a:endParaRPr lang="en-US" smtClean="0"/>
          </a:p>
        </p:txBody>
      </p:sp>
      <p:pic>
        <p:nvPicPr>
          <p:cNvPr id="35844" name="Picture 5" descr="BBBB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2" y="1676400"/>
            <a:ext cx="6319838" cy="4991246"/>
          </a:xfrm>
          <a:prstGeom prst="rect">
            <a:avLst/>
          </a:prstGeom>
          <a:noFill/>
          <a:ln>
            <a:noFill/>
          </a:ln>
          <a:effectLst>
            <a:outerShdw blurRad="50800" dist="38100" dir="2700000" algn="tl" rotWithShape="0">
              <a:schemeClr val="accent4">
                <a:lumMod val="1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95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lstStyle/>
          <a:p>
            <a:pPr algn="ctr"/>
            <a:r>
              <a:rPr lang="en-US" dirty="0" smtClean="0"/>
              <a:t>A</a:t>
            </a:r>
            <a:endParaRPr lang="en-US" dirty="0"/>
          </a:p>
        </p:txBody>
      </p:sp>
      <p:sp>
        <p:nvSpPr>
          <p:cNvPr id="3" name="Content Placeholder 2"/>
          <p:cNvSpPr>
            <a:spLocks noGrp="1"/>
          </p:cNvSpPr>
          <p:nvPr>
            <p:ph idx="1"/>
          </p:nvPr>
        </p:nvSpPr>
        <p:spPr/>
        <p:txBody>
          <a:bodyPr>
            <a:normAutofit/>
          </a:bodyPr>
          <a:lstStyle/>
          <a:p>
            <a:r>
              <a:rPr lang="en-US" sz="2400" dirty="0" smtClean="0"/>
              <a:t> Audience</a:t>
            </a:r>
          </a:p>
          <a:p>
            <a:r>
              <a:rPr lang="en-US" sz="2400" dirty="0" smtClean="0"/>
              <a:t> Arrogance</a:t>
            </a:r>
          </a:p>
          <a:p>
            <a:r>
              <a:rPr lang="en-US" sz="2400" dirty="0" smtClean="0"/>
              <a:t> Alphabet Soup</a:t>
            </a:r>
          </a:p>
          <a:p>
            <a:r>
              <a:rPr lang="en-US" sz="2400" dirty="0" smtClean="0"/>
              <a:t> Affability</a:t>
            </a:r>
          </a:p>
          <a:p>
            <a:r>
              <a:rPr lang="en-US" sz="2400" dirty="0" smtClean="0"/>
              <a:t> What ACTION do you want the reader to    	take?</a:t>
            </a:r>
            <a:endParaRPr lang="en-US" sz="2400" dirty="0"/>
          </a:p>
        </p:txBody>
      </p:sp>
    </p:spTree>
    <p:extLst>
      <p:ext uri="{BB962C8B-B14F-4D97-AF65-F5344CB8AC3E}">
        <p14:creationId xmlns:p14="http://schemas.microsoft.com/office/powerpoint/2010/main" val="3971341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924800" cy="924475"/>
          </a:xfrm>
        </p:spPr>
        <p:txBody>
          <a:bodyPr/>
          <a:lstStyle/>
          <a:p>
            <a:pPr algn="ctr"/>
            <a:r>
              <a:rPr lang="en-US" dirty="0" smtClean="0"/>
              <a:t>B</a:t>
            </a:r>
            <a:endParaRPr lang="en-US" dirty="0"/>
          </a:p>
        </p:txBody>
      </p:sp>
      <p:sp>
        <p:nvSpPr>
          <p:cNvPr id="3" name="Content Placeholder 2"/>
          <p:cNvSpPr>
            <a:spLocks noGrp="1"/>
          </p:cNvSpPr>
          <p:nvPr>
            <p:ph idx="1"/>
          </p:nvPr>
        </p:nvSpPr>
        <p:spPr/>
        <p:txBody>
          <a:bodyPr/>
          <a:lstStyle/>
          <a:p>
            <a:pPr>
              <a:buClr>
                <a:schemeClr val="bg2">
                  <a:lumMod val="50000"/>
                </a:schemeClr>
              </a:buClr>
            </a:pPr>
            <a:r>
              <a:rPr lang="en-US" sz="2400" dirty="0" smtClean="0"/>
              <a:t> Blah, blah, blah</a:t>
            </a:r>
          </a:p>
          <a:p>
            <a:pPr>
              <a:buClr>
                <a:schemeClr val="bg2">
                  <a:lumMod val="50000"/>
                </a:schemeClr>
              </a:buClr>
            </a:pPr>
            <a:r>
              <a:rPr lang="en-US" sz="2400" dirty="0" smtClean="0"/>
              <a:t> Boring</a:t>
            </a:r>
          </a:p>
          <a:p>
            <a:pPr>
              <a:buClr>
                <a:schemeClr val="bg2">
                  <a:lumMod val="50000"/>
                </a:schemeClr>
              </a:buClr>
            </a:pPr>
            <a:r>
              <a:rPr lang="en-US" sz="2400" dirty="0" smtClean="0"/>
              <a:t> Boilerplate</a:t>
            </a:r>
          </a:p>
          <a:p>
            <a:pPr>
              <a:buClr>
                <a:schemeClr val="bg2">
                  <a:lumMod val="50000"/>
                </a:schemeClr>
              </a:buClr>
            </a:pPr>
            <a:r>
              <a:rPr lang="en-US" sz="2400" dirty="0" smtClean="0"/>
              <a:t> (Don’t) Bury the Lead</a:t>
            </a:r>
          </a:p>
          <a:p>
            <a:pPr marL="0" indent="0">
              <a:buNone/>
            </a:pPr>
            <a:endParaRPr lang="en-US" dirty="0"/>
          </a:p>
        </p:txBody>
      </p:sp>
    </p:spTree>
    <p:extLst>
      <p:ext uri="{BB962C8B-B14F-4D97-AF65-F5344CB8AC3E}">
        <p14:creationId xmlns:p14="http://schemas.microsoft.com/office/powerpoint/2010/main" val="2778162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0"/>
            <a:ext cx="7848600" cy="924475"/>
          </a:xfrm>
        </p:spPr>
        <p:txBody>
          <a:bodyPr/>
          <a:lstStyle/>
          <a:p>
            <a:pPr algn="ctr"/>
            <a:r>
              <a:rPr lang="en-US" dirty="0"/>
              <a:t>C</a:t>
            </a:r>
          </a:p>
        </p:txBody>
      </p:sp>
      <p:sp>
        <p:nvSpPr>
          <p:cNvPr id="3" name="Content Placeholder 2"/>
          <p:cNvSpPr>
            <a:spLocks noGrp="1"/>
          </p:cNvSpPr>
          <p:nvPr>
            <p:ph idx="1"/>
          </p:nvPr>
        </p:nvSpPr>
        <p:spPr>
          <a:xfrm>
            <a:off x="1409288" y="1807361"/>
            <a:ext cx="7125112" cy="3526639"/>
          </a:xfrm>
        </p:spPr>
        <p:txBody>
          <a:bodyPr>
            <a:normAutofit/>
          </a:bodyPr>
          <a:lstStyle/>
          <a:p>
            <a:r>
              <a:rPr lang="en-US" sz="2400" dirty="0" smtClean="0"/>
              <a:t> Content – right the situation</a:t>
            </a:r>
          </a:p>
          <a:p>
            <a:r>
              <a:rPr lang="en-US" sz="2400" dirty="0" smtClean="0"/>
              <a:t> Confidence</a:t>
            </a:r>
            <a:endParaRPr lang="en-US" sz="2400" dirty="0"/>
          </a:p>
        </p:txBody>
      </p:sp>
    </p:spTree>
    <p:extLst>
      <p:ext uri="{BB962C8B-B14F-4D97-AF65-F5344CB8AC3E}">
        <p14:creationId xmlns:p14="http://schemas.microsoft.com/office/powerpoint/2010/main" val="2474158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5" y="533400"/>
            <a:ext cx="7938655" cy="924475"/>
          </a:xfrm>
        </p:spPr>
        <p:txBody>
          <a:bodyPr/>
          <a:lstStyle/>
          <a:p>
            <a:pPr algn="ctr"/>
            <a:r>
              <a:rPr lang="en-US" dirty="0" smtClean="0"/>
              <a:t>D</a:t>
            </a:r>
            <a:endParaRPr lang="en-US" dirty="0"/>
          </a:p>
        </p:txBody>
      </p:sp>
      <p:sp>
        <p:nvSpPr>
          <p:cNvPr id="3" name="Content Placeholder 2"/>
          <p:cNvSpPr>
            <a:spLocks noGrp="1"/>
          </p:cNvSpPr>
          <p:nvPr>
            <p:ph idx="1"/>
          </p:nvPr>
        </p:nvSpPr>
        <p:spPr/>
        <p:txBody>
          <a:bodyPr>
            <a:normAutofit/>
          </a:bodyPr>
          <a:lstStyle/>
          <a:p>
            <a:r>
              <a:rPr lang="en-US" sz="2400" dirty="0" smtClean="0"/>
              <a:t> Differentiation</a:t>
            </a:r>
          </a:p>
          <a:p>
            <a:r>
              <a:rPr lang="en-US" sz="2400" dirty="0" smtClean="0"/>
              <a:t> (Failure to) differentiate</a:t>
            </a:r>
          </a:p>
          <a:p>
            <a:r>
              <a:rPr lang="en-US" sz="2400" dirty="0" smtClean="0"/>
              <a:t> Disclose how clients can benefit</a:t>
            </a:r>
          </a:p>
          <a:p>
            <a:r>
              <a:rPr lang="en-US" sz="2400" dirty="0" smtClean="0"/>
              <a:t> Dare to discuss the dollars!</a:t>
            </a:r>
            <a:endParaRPr lang="en-US" sz="2400" dirty="0"/>
          </a:p>
        </p:txBody>
      </p:sp>
    </p:spTree>
    <p:extLst>
      <p:ext uri="{BB962C8B-B14F-4D97-AF65-F5344CB8AC3E}">
        <p14:creationId xmlns:p14="http://schemas.microsoft.com/office/powerpoint/2010/main" val="1620910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924800" cy="924475"/>
          </a:xfrm>
        </p:spPr>
        <p:txBody>
          <a:bodyPr/>
          <a:lstStyle/>
          <a:p>
            <a:pPr algn="ctr"/>
            <a:r>
              <a:rPr lang="en-US" dirty="0" smtClean="0"/>
              <a:t>I</a:t>
            </a:r>
            <a:endParaRPr lang="en-US" dirty="0"/>
          </a:p>
        </p:txBody>
      </p:sp>
      <p:sp>
        <p:nvSpPr>
          <p:cNvPr id="3" name="Content Placeholder 2"/>
          <p:cNvSpPr>
            <a:spLocks noGrp="1"/>
          </p:cNvSpPr>
          <p:nvPr>
            <p:ph idx="1"/>
          </p:nvPr>
        </p:nvSpPr>
        <p:spPr>
          <a:xfrm>
            <a:off x="1409288" y="1807361"/>
            <a:ext cx="7125112" cy="3298039"/>
          </a:xfrm>
        </p:spPr>
        <p:txBody>
          <a:bodyPr>
            <a:normAutofit/>
          </a:bodyPr>
          <a:lstStyle/>
          <a:p>
            <a:r>
              <a:rPr lang="en-US" sz="2400" dirty="0" smtClean="0"/>
              <a:t> I-Disease</a:t>
            </a:r>
          </a:p>
          <a:p>
            <a:r>
              <a:rPr lang="en-US" sz="2400" dirty="0" smtClean="0"/>
              <a:t> Every sentence starts with “I”</a:t>
            </a:r>
            <a:endParaRPr lang="en-US" sz="2400" dirty="0"/>
          </a:p>
        </p:txBody>
      </p:sp>
    </p:spTree>
    <p:extLst>
      <p:ext uri="{BB962C8B-B14F-4D97-AF65-F5344CB8AC3E}">
        <p14:creationId xmlns:p14="http://schemas.microsoft.com/office/powerpoint/2010/main" val="3569824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924800" cy="924475"/>
          </a:xfrm>
        </p:spPr>
        <p:txBody>
          <a:bodyPr/>
          <a:lstStyle/>
          <a:p>
            <a:pPr algn="ctr"/>
            <a:r>
              <a:rPr lang="en-US" dirty="0" smtClean="0"/>
              <a:t>Y</a:t>
            </a:r>
            <a:endParaRPr lang="en-US" dirty="0"/>
          </a:p>
        </p:txBody>
      </p:sp>
      <p:sp>
        <p:nvSpPr>
          <p:cNvPr id="3" name="Content Placeholder 2"/>
          <p:cNvSpPr>
            <a:spLocks noGrp="1"/>
          </p:cNvSpPr>
          <p:nvPr>
            <p:ph idx="1"/>
          </p:nvPr>
        </p:nvSpPr>
        <p:spPr>
          <a:xfrm>
            <a:off x="1143000" y="1676400"/>
            <a:ext cx="7125112" cy="4051437"/>
          </a:xfrm>
        </p:spPr>
        <p:txBody>
          <a:bodyPr>
            <a:normAutofit/>
          </a:bodyPr>
          <a:lstStyle/>
          <a:p>
            <a:r>
              <a:rPr lang="en-US" sz="2400" dirty="0" smtClean="0"/>
              <a:t> </a:t>
            </a:r>
            <a:r>
              <a:rPr lang="en-US" sz="2400" dirty="0" err="1" smtClean="0"/>
              <a:t>Yada</a:t>
            </a:r>
            <a:r>
              <a:rPr lang="en-US" sz="2400" dirty="0" smtClean="0"/>
              <a:t>, </a:t>
            </a:r>
            <a:r>
              <a:rPr lang="en-US" sz="2400" dirty="0" err="1" smtClean="0"/>
              <a:t>Yada</a:t>
            </a:r>
            <a:r>
              <a:rPr lang="en-US" sz="2400" dirty="0" smtClean="0"/>
              <a:t>, </a:t>
            </a:r>
            <a:r>
              <a:rPr lang="en-US" sz="2400" dirty="0" err="1" smtClean="0"/>
              <a:t>Yada</a:t>
            </a:r>
            <a:endParaRPr lang="en-US" sz="2400" dirty="0" smtClean="0"/>
          </a:p>
          <a:p>
            <a:r>
              <a:rPr lang="en-US" sz="2400" dirty="0" smtClean="0"/>
              <a:t> Make every word count or leave it out</a:t>
            </a:r>
          </a:p>
          <a:p>
            <a:r>
              <a:rPr lang="en-US" sz="2400" dirty="0" smtClean="0"/>
              <a:t> Brevity is beautiful</a:t>
            </a:r>
            <a:endParaRPr lang="en-US" sz="2400" dirty="0"/>
          </a:p>
        </p:txBody>
      </p:sp>
    </p:spTree>
    <p:extLst>
      <p:ext uri="{BB962C8B-B14F-4D97-AF65-F5344CB8AC3E}">
        <p14:creationId xmlns:p14="http://schemas.microsoft.com/office/powerpoint/2010/main" val="1862004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1" y="304800"/>
            <a:ext cx="8001000" cy="1153075"/>
          </a:xfrm>
        </p:spPr>
        <p:txBody>
          <a:bodyPr/>
          <a:lstStyle/>
          <a:p>
            <a:pPr algn="ctr"/>
            <a:r>
              <a:rPr lang="en-US" dirty="0" smtClean="0"/>
              <a:t>To Attract Your Best Clients, </a:t>
            </a:r>
            <a:br>
              <a:rPr lang="en-US" dirty="0" smtClean="0"/>
            </a:br>
            <a:r>
              <a:rPr lang="en-US" dirty="0" smtClean="0"/>
              <a:t>Your Story Should…</a:t>
            </a:r>
          </a:p>
        </p:txBody>
      </p:sp>
      <p:sp>
        <p:nvSpPr>
          <p:cNvPr id="30723" name="Content Placeholder 2"/>
          <p:cNvSpPr>
            <a:spLocks noGrp="1"/>
          </p:cNvSpPr>
          <p:nvPr>
            <p:ph idx="1"/>
          </p:nvPr>
        </p:nvSpPr>
        <p:spPr>
          <a:xfrm>
            <a:off x="838200" y="2667000"/>
            <a:ext cx="7693025" cy="3419475"/>
          </a:xfrm>
        </p:spPr>
        <p:txBody>
          <a:bodyPr/>
          <a:lstStyle/>
          <a:p>
            <a:pPr eaLnBrk="1" hangingPunct="1">
              <a:spcBef>
                <a:spcPts val="1200"/>
              </a:spcBef>
            </a:pPr>
            <a:r>
              <a:rPr lang="en-US" sz="2400" dirty="0" smtClean="0"/>
              <a:t> Focus on outcomes, ultimate results, and   	WOW </a:t>
            </a:r>
          </a:p>
          <a:p>
            <a:pPr eaLnBrk="1" hangingPunct="1">
              <a:spcBef>
                <a:spcPts val="1200"/>
              </a:spcBef>
            </a:pPr>
            <a:r>
              <a:rPr lang="en-US" sz="2400" dirty="0" smtClean="0"/>
              <a:t> Tell a story that gets the reader to YES fast.</a:t>
            </a:r>
          </a:p>
          <a:p>
            <a:pPr eaLnBrk="1" hangingPunct="1">
              <a:spcBef>
                <a:spcPts val="1200"/>
              </a:spcBef>
            </a:pPr>
            <a:r>
              <a:rPr lang="en-US" sz="2400" dirty="0" smtClean="0"/>
              <a:t> Be clear about what you want the reader to 	DO.</a:t>
            </a:r>
          </a:p>
          <a:p>
            <a:endParaRPr lang="en-US" dirty="0" smtClean="0"/>
          </a:p>
        </p:txBody>
      </p:sp>
    </p:spTree>
    <p:extLst>
      <p:ext uri="{BB962C8B-B14F-4D97-AF65-F5344CB8AC3E}">
        <p14:creationId xmlns:p14="http://schemas.microsoft.com/office/powerpoint/2010/main" val="88280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0"/>
            <a:ext cx="7848600" cy="924475"/>
          </a:xfrm>
        </p:spPr>
        <p:txBody>
          <a:bodyPr/>
          <a:lstStyle/>
          <a:p>
            <a:pPr algn="ctr"/>
            <a:r>
              <a:rPr lang="en-US" dirty="0" smtClean="0"/>
              <a:t>Intoxicating Results!</a:t>
            </a:r>
            <a:endParaRPr lang="en-US" dirty="0"/>
          </a:p>
        </p:txBody>
      </p:sp>
      <p:sp>
        <p:nvSpPr>
          <p:cNvPr id="3" name="Content Placeholder 2"/>
          <p:cNvSpPr>
            <a:spLocks noGrp="1"/>
          </p:cNvSpPr>
          <p:nvPr>
            <p:ph idx="1"/>
          </p:nvPr>
        </p:nvSpPr>
        <p:spPr>
          <a:xfrm>
            <a:off x="990600" y="1828800"/>
            <a:ext cx="7543800" cy="4029998"/>
          </a:xfrm>
        </p:spPr>
        <p:txBody>
          <a:bodyPr>
            <a:normAutofit/>
          </a:bodyPr>
          <a:lstStyle/>
          <a:p>
            <a:pPr>
              <a:spcBef>
                <a:spcPts val="1200"/>
              </a:spcBef>
            </a:pPr>
            <a:r>
              <a:rPr lang="en-US" sz="2200" dirty="0" smtClean="0"/>
              <a:t> $2500 engagement within two weeks of posting 	a new bio to a website;</a:t>
            </a:r>
          </a:p>
          <a:p>
            <a:pPr>
              <a:spcBef>
                <a:spcPts val="1200"/>
              </a:spcBef>
            </a:pPr>
            <a:r>
              <a:rPr lang="en-US" sz="2200" dirty="0" smtClean="0"/>
              <a:t> Five-figure speaking gig within two weeks after  	turning three page speaker manifesto into one 	powerful page of WOW;</a:t>
            </a:r>
          </a:p>
          <a:p>
            <a:pPr>
              <a:spcBef>
                <a:spcPts val="1200"/>
              </a:spcBef>
            </a:pPr>
            <a:r>
              <a:rPr lang="en-US" sz="2200" dirty="0" smtClean="0"/>
              <a:t> Six-figure annual executive coaching contract!</a:t>
            </a:r>
            <a:endParaRPr lang="en-US" sz="2200" dirty="0"/>
          </a:p>
        </p:txBody>
      </p:sp>
    </p:spTree>
    <p:extLst>
      <p:ext uri="{BB962C8B-B14F-4D97-AF65-F5344CB8AC3E}">
        <p14:creationId xmlns:p14="http://schemas.microsoft.com/office/powerpoint/2010/main" val="1343062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0"/>
            <a:ext cx="7848600" cy="924475"/>
          </a:xfrm>
        </p:spPr>
        <p:txBody>
          <a:bodyPr/>
          <a:lstStyle/>
          <a:p>
            <a:pPr algn="ctr"/>
            <a:r>
              <a:rPr lang="en-US" dirty="0" smtClean="0"/>
              <a:t>A Gift To Guide You</a:t>
            </a:r>
            <a:endParaRPr lang="en-US" dirty="0"/>
          </a:p>
        </p:txBody>
      </p:sp>
      <p:sp>
        <p:nvSpPr>
          <p:cNvPr id="3" name="Content Placeholder 2"/>
          <p:cNvSpPr>
            <a:spLocks noGrp="1"/>
          </p:cNvSpPr>
          <p:nvPr>
            <p:ph idx="1"/>
          </p:nvPr>
        </p:nvSpPr>
        <p:spPr>
          <a:xfrm>
            <a:off x="1409288" y="1807361"/>
            <a:ext cx="6744112" cy="4051437"/>
          </a:xfrm>
        </p:spPr>
        <p:txBody>
          <a:bodyPr>
            <a:normAutofit/>
          </a:bodyPr>
          <a:lstStyle/>
          <a:p>
            <a:r>
              <a:rPr lang="en-US" sz="2400" dirty="0" smtClean="0"/>
              <a:t>Access a video presentation to create Bio Wow Now!</a:t>
            </a:r>
          </a:p>
          <a:p>
            <a:r>
              <a:rPr lang="en-US" sz="2400" dirty="0" smtClean="0"/>
              <a:t>Here is the link – “copy and paste or retype” this link into your browser.</a:t>
            </a:r>
          </a:p>
          <a:p>
            <a:r>
              <a:rPr lang="en-US" sz="2000" u="sng" dirty="0" smtClean="0">
                <a:hlinkClick r:id="rId2"/>
              </a:rPr>
              <a:t>https</a:t>
            </a:r>
            <a:r>
              <a:rPr lang="en-US" sz="2000" u="sng" dirty="0">
                <a:hlinkClick r:id="rId2"/>
              </a:rPr>
              <a:t>://d26ehw723w44ow.cloudfront.net/121912_NancyJuetten.mp4</a:t>
            </a:r>
            <a:endParaRPr lang="en-US" sz="2000" dirty="0"/>
          </a:p>
          <a:p>
            <a:endParaRPr lang="en-US" sz="2400" dirty="0"/>
          </a:p>
        </p:txBody>
      </p:sp>
    </p:spTree>
    <p:extLst>
      <p:ext uri="{BB962C8B-B14F-4D97-AF65-F5344CB8AC3E}">
        <p14:creationId xmlns:p14="http://schemas.microsoft.com/office/powerpoint/2010/main" val="3714972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437760">
            <a:off x="1721163" y="2144474"/>
            <a:ext cx="5190473" cy="3435947"/>
          </a:xfrm>
          <a:prstGeom prst="rect">
            <a:avLst/>
          </a:prstGeom>
          <a:ln w="127000" cap="sq" cmpd="sng">
            <a:noFill/>
            <a:miter lim="800000"/>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08914" y="0"/>
            <a:ext cx="7749286" cy="1295400"/>
          </a:xfrm>
        </p:spPr>
        <p:txBody>
          <a:bodyPr/>
          <a:lstStyle/>
          <a:p>
            <a:pPr algn="ctr"/>
            <a:r>
              <a:rPr lang="en-US" dirty="0" smtClean="0"/>
              <a:t>Healing for boring BIOs!</a:t>
            </a:r>
            <a:endParaRPr lang="en-US" dirty="0"/>
          </a:p>
        </p:txBody>
      </p:sp>
    </p:spTree>
    <p:extLst>
      <p:ext uri="{BB962C8B-B14F-4D97-AF65-F5344CB8AC3E}">
        <p14:creationId xmlns:p14="http://schemas.microsoft.com/office/powerpoint/2010/main" val="226649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Attracting Bio </a:t>
            </a:r>
            <a:r>
              <a:rPr lang="en-US" dirty="0" err="1" smtClean="0"/>
              <a:t>Tempate</a:t>
            </a:r>
            <a:r>
              <a:rPr lang="en-US" dirty="0" smtClean="0"/>
              <a:t> #3 </a:t>
            </a:r>
            <a:endParaRPr lang="en-US" dirty="0"/>
          </a:p>
        </p:txBody>
      </p:sp>
      <p:sp>
        <p:nvSpPr>
          <p:cNvPr id="3" name="Content Placeholder 2"/>
          <p:cNvSpPr>
            <a:spLocks noGrp="1"/>
          </p:cNvSpPr>
          <p:nvPr>
            <p:ph sz="half" idx="1"/>
          </p:nvPr>
        </p:nvSpPr>
        <p:spPr/>
        <p:txBody>
          <a:bodyPr/>
          <a:lstStyle/>
          <a:p>
            <a:r>
              <a:rPr lang="en-US" dirty="0" smtClean="0"/>
              <a:t>To the Rescue!</a:t>
            </a:r>
            <a:endParaRPr lang="en-US" dirty="0"/>
          </a:p>
        </p:txBody>
      </p:sp>
      <p:sp>
        <p:nvSpPr>
          <p:cNvPr id="4" name="Content Placeholder 3"/>
          <p:cNvSpPr>
            <a:spLocks noGrp="1"/>
          </p:cNvSpPr>
          <p:nvPr>
            <p:ph sz="half" idx="2"/>
          </p:nvPr>
        </p:nvSpPr>
        <p:spPr>
          <a:xfrm>
            <a:off x="4648200" y="1752600"/>
            <a:ext cx="3469242" cy="4051302"/>
          </a:xfrm>
        </p:spPr>
        <p:txBody>
          <a:bodyPr/>
          <a:lstStyle/>
          <a:p>
            <a:r>
              <a:rPr lang="en-US" dirty="0" smtClean="0"/>
              <a:t>Less than one hour!</a:t>
            </a:r>
            <a:endParaRPr lang="en-US" dirty="0"/>
          </a:p>
        </p:txBody>
      </p:sp>
    </p:spTree>
    <p:extLst>
      <p:ext uri="{BB962C8B-B14F-4D97-AF65-F5344CB8AC3E}">
        <p14:creationId xmlns:p14="http://schemas.microsoft.com/office/powerpoint/2010/main" val="639277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125113" cy="1000675"/>
          </a:xfrm>
        </p:spPr>
        <p:txBody>
          <a:bodyPr/>
          <a:lstStyle/>
          <a:p>
            <a:r>
              <a:rPr lang="en-US" sz="1200" dirty="0"/>
              <a:t/>
            </a:r>
            <a:br>
              <a:rPr lang="en-US" sz="1200" dirty="0"/>
            </a:br>
            <a:r>
              <a:rPr lang="en-US" sz="1600" dirty="0"/>
              <a:t>Amy </a:t>
            </a:r>
            <a:r>
              <a:rPr lang="en-US" sz="1600" dirty="0" err="1"/>
              <a:t>Shapell</a:t>
            </a:r>
            <a:r>
              <a:rPr lang="en-US" sz="1600" dirty="0"/>
              <a:t>, </a:t>
            </a:r>
            <a:r>
              <a:rPr lang="en-US" sz="1600" dirty="0" smtClean="0"/>
              <a:t>CFP</a:t>
            </a:r>
            <a:br>
              <a:rPr lang="en-US" sz="1600" dirty="0" smtClean="0"/>
            </a:br>
            <a:r>
              <a:rPr lang="en-US" sz="1600" dirty="0" smtClean="0">
                <a:hlinkClick r:id="rId2"/>
              </a:rPr>
              <a:t>www.finpath.com</a:t>
            </a:r>
            <a:r>
              <a:rPr lang="en-US" sz="1600" dirty="0"/>
              <a:t/>
            </a:r>
            <a:br>
              <a:rPr lang="en-US" sz="1600" dirty="0"/>
            </a:br>
            <a:r>
              <a:rPr lang="en-US" sz="1200" dirty="0"/>
              <a:t/>
            </a:r>
            <a:br>
              <a:rPr lang="en-US" sz="1200" dirty="0"/>
            </a:br>
            <a:r>
              <a:rPr lang="en-US" sz="1400" i="1" dirty="0" smtClean="0"/>
              <a:t>“</a:t>
            </a:r>
            <a:r>
              <a:rPr lang="en-US" sz="1400" i="1" dirty="0"/>
              <a:t>It takes as much energy to wish as it does to plan</a:t>
            </a:r>
            <a:r>
              <a:rPr lang="en-US" sz="1400" i="1" dirty="0" smtClean="0"/>
              <a:t>.”  </a:t>
            </a:r>
            <a:r>
              <a:rPr lang="en-US" sz="1200" dirty="0" smtClean="0"/>
              <a:t>–</a:t>
            </a:r>
            <a:r>
              <a:rPr lang="en-US" sz="1200" dirty="0"/>
              <a:t>Eleanor Roosevelt</a:t>
            </a:r>
            <a:br>
              <a:rPr lang="en-US" sz="1200" dirty="0"/>
            </a:br>
            <a:endParaRPr lang="en-US" sz="1200" dirty="0"/>
          </a:p>
        </p:txBody>
      </p:sp>
      <p:sp>
        <p:nvSpPr>
          <p:cNvPr id="3" name="Content Placeholder 2"/>
          <p:cNvSpPr>
            <a:spLocks noGrp="1"/>
          </p:cNvSpPr>
          <p:nvPr>
            <p:ph idx="1"/>
          </p:nvPr>
        </p:nvSpPr>
        <p:spPr>
          <a:xfrm>
            <a:off x="838200" y="1807361"/>
            <a:ext cx="7696200" cy="4669639"/>
          </a:xfrm>
        </p:spPr>
        <p:txBody>
          <a:bodyPr>
            <a:normAutofit fontScale="62500" lnSpcReduction="20000"/>
          </a:bodyPr>
          <a:lstStyle/>
          <a:p>
            <a:pPr marL="0" indent="0">
              <a:lnSpc>
                <a:spcPct val="120000"/>
              </a:lnSpc>
              <a:buNone/>
            </a:pPr>
            <a:r>
              <a:rPr lang="en-US" sz="2200" dirty="0" smtClean="0"/>
              <a:t>I </a:t>
            </a:r>
            <a:r>
              <a:rPr lang="en-US" sz="2200" dirty="0"/>
              <a:t>am fiercely committed to guiding busy working professionals, especially women, to achieve confidence and peace of mind around money so they can focus on what they want to achieve in life. If you’re looking  for a proven professional who can guide you to answer questions like these, you’ve come to the right place:</a:t>
            </a:r>
          </a:p>
          <a:p>
            <a:pPr>
              <a:lnSpc>
                <a:spcPct val="120000"/>
              </a:lnSpc>
            </a:pPr>
            <a:r>
              <a:rPr lang="en-US" sz="2200" dirty="0" smtClean="0"/>
              <a:t>Are </a:t>
            </a:r>
            <a:r>
              <a:rPr lang="en-US" sz="2200" dirty="0"/>
              <a:t>you saving enough for retirement? </a:t>
            </a:r>
          </a:p>
          <a:p>
            <a:pPr>
              <a:lnSpc>
                <a:spcPct val="120000"/>
              </a:lnSpc>
            </a:pPr>
            <a:r>
              <a:rPr lang="en-US" sz="2200" dirty="0"/>
              <a:t>How about college? </a:t>
            </a:r>
          </a:p>
          <a:p>
            <a:pPr>
              <a:lnSpc>
                <a:spcPct val="120000"/>
              </a:lnSpc>
            </a:pPr>
            <a:r>
              <a:rPr lang="en-US" sz="2200" dirty="0"/>
              <a:t>Are you investments working as hard for you as they should and are they being managed effectively </a:t>
            </a:r>
            <a:r>
              <a:rPr lang="en-US" sz="2200" dirty="0" smtClean="0"/>
              <a:t>and </a:t>
            </a:r>
            <a:r>
              <a:rPr lang="en-US" sz="2200" dirty="0"/>
              <a:t>efficiently? </a:t>
            </a:r>
          </a:p>
          <a:p>
            <a:pPr>
              <a:lnSpc>
                <a:spcPct val="120000"/>
              </a:lnSpc>
            </a:pPr>
            <a:r>
              <a:rPr lang="en-US" sz="2200" dirty="0"/>
              <a:t>Can you afford to work in a less lucrative career and be happier? </a:t>
            </a:r>
          </a:p>
          <a:p>
            <a:pPr>
              <a:lnSpc>
                <a:spcPct val="120000"/>
              </a:lnSpc>
            </a:pPr>
            <a:r>
              <a:rPr lang="en-US" sz="2200" dirty="0"/>
              <a:t>Are you and your spouse or partner on the same page about spending and saving (and, if you’re not, how can you find agreement)? </a:t>
            </a:r>
          </a:p>
          <a:p>
            <a:pPr marL="0" indent="0">
              <a:lnSpc>
                <a:spcPct val="120000"/>
              </a:lnSpc>
              <a:buNone/>
            </a:pPr>
            <a:r>
              <a:rPr lang="en-US" sz="2200" dirty="0" smtClean="0"/>
              <a:t>With </a:t>
            </a:r>
            <a:r>
              <a:rPr lang="en-US" sz="2200" dirty="0"/>
              <a:t>almost ten years working with amazing clients with similar worries and concerns and guiding them to </a:t>
            </a:r>
            <a:r>
              <a:rPr lang="en-US" sz="2200" dirty="0" smtClean="0"/>
              <a:t> achieve </a:t>
            </a:r>
            <a:r>
              <a:rPr lang="en-US" sz="2200" dirty="0"/>
              <a:t>remarkable success, my mission and commitment is to help you develop a clear vision for your life and then educate and empower you to make smart financial decisions to make that vision come true</a:t>
            </a:r>
            <a:r>
              <a:rPr lang="en-US" sz="1400" dirty="0" smtClean="0"/>
              <a:t>.</a:t>
            </a:r>
          </a:p>
          <a:p>
            <a:endParaRPr lang="en-US" sz="1400" dirty="0"/>
          </a:p>
          <a:p>
            <a:endParaRPr lang="en-US" sz="1400" dirty="0"/>
          </a:p>
        </p:txBody>
      </p:sp>
    </p:spTree>
    <p:extLst>
      <p:ext uri="{BB962C8B-B14F-4D97-AF65-F5344CB8AC3E}">
        <p14:creationId xmlns:p14="http://schemas.microsoft.com/office/powerpoint/2010/main" val="1319907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058313" cy="924475"/>
          </a:xfrm>
        </p:spPr>
        <p:txBody>
          <a:bodyPr/>
          <a:lstStyle/>
          <a:p>
            <a:r>
              <a:rPr lang="en-US" sz="1600" b="1" dirty="0"/>
              <a:t>Jason Dorsey – The Get Y Guy™</a:t>
            </a:r>
            <a:br>
              <a:rPr lang="en-US" sz="1600" b="1" dirty="0"/>
            </a:br>
            <a:endParaRPr lang="en-US" sz="1600" b="1" dirty="0"/>
          </a:p>
        </p:txBody>
      </p:sp>
      <p:sp>
        <p:nvSpPr>
          <p:cNvPr id="3" name="Content Placeholder 2"/>
          <p:cNvSpPr>
            <a:spLocks noGrp="1"/>
          </p:cNvSpPr>
          <p:nvPr>
            <p:ph idx="1"/>
          </p:nvPr>
        </p:nvSpPr>
        <p:spPr>
          <a:xfrm>
            <a:off x="990600" y="1807361"/>
            <a:ext cx="7543800" cy="4051437"/>
          </a:xfrm>
        </p:spPr>
        <p:txBody>
          <a:bodyPr>
            <a:normAutofit fontScale="85000" lnSpcReduction="10000"/>
          </a:bodyPr>
          <a:lstStyle/>
          <a:p>
            <a:pPr marL="0" indent="0">
              <a:buNone/>
            </a:pPr>
            <a:endParaRPr lang="en-US" sz="1400" dirty="0"/>
          </a:p>
          <a:p>
            <a:pPr marL="0" indent="0">
              <a:lnSpc>
                <a:spcPct val="170000"/>
              </a:lnSpc>
              <a:buNone/>
            </a:pPr>
            <a:r>
              <a:rPr lang="en-US" sz="1500" b="1" dirty="0"/>
              <a:t>Over 1000 Standing Ovations</a:t>
            </a:r>
          </a:p>
          <a:p>
            <a:pPr marL="0" indent="0">
              <a:lnSpc>
                <a:spcPct val="170000"/>
              </a:lnSpc>
              <a:buNone/>
            </a:pPr>
            <a:r>
              <a:rPr lang="en-US" sz="1500" b="1" dirty="0" smtClean="0"/>
              <a:t>Speaking </a:t>
            </a:r>
            <a:r>
              <a:rPr lang="en-US" sz="1500" b="1" dirty="0"/>
              <a:t>fees start at $17,500</a:t>
            </a:r>
          </a:p>
          <a:p>
            <a:pPr marL="0" indent="0">
              <a:lnSpc>
                <a:spcPct val="170000"/>
              </a:lnSpc>
              <a:buNone/>
            </a:pPr>
            <a:r>
              <a:rPr lang="en-US" sz="1500" dirty="0" smtClean="0"/>
              <a:t>An </a:t>
            </a:r>
            <a:r>
              <a:rPr lang="en-US" sz="1500" dirty="0"/>
              <a:t>internationally acclaimed keynote speaker, Jason has </a:t>
            </a:r>
            <a:r>
              <a:rPr lang="en-US" sz="1500" dirty="0" smtClean="0"/>
              <a:t>delivered 2,000 </a:t>
            </a:r>
            <a:r>
              <a:rPr lang="en-US" sz="1500" dirty="0"/>
              <a:t>keynote speeches around the world. His dynamic speaking </a:t>
            </a:r>
            <a:r>
              <a:rPr lang="en-US" sz="1500" dirty="0" smtClean="0"/>
              <a:t>style has </a:t>
            </a:r>
            <a:r>
              <a:rPr lang="en-US" sz="1500" dirty="0"/>
              <a:t>earned standing ovations from audiences as large as 13,000. </a:t>
            </a:r>
          </a:p>
          <a:p>
            <a:pPr marL="0" indent="0">
              <a:lnSpc>
                <a:spcPct val="170000"/>
              </a:lnSpc>
              <a:buNone/>
            </a:pPr>
            <a:r>
              <a:rPr lang="en-US" sz="1500" dirty="0" smtClean="0"/>
              <a:t>Contact </a:t>
            </a:r>
            <a:r>
              <a:rPr lang="en-US" sz="1500" dirty="0"/>
              <a:t>us for your next generational keynote speaker. </a:t>
            </a:r>
            <a:br>
              <a:rPr lang="en-US" sz="1500" dirty="0"/>
            </a:br>
            <a:r>
              <a:rPr lang="en-US" sz="1500" u="sng" dirty="0"/>
              <a:t/>
            </a:r>
            <a:br>
              <a:rPr lang="en-US" sz="1500" u="sng" dirty="0"/>
            </a:br>
            <a:r>
              <a:rPr lang="en-US" sz="1500" u="sng" dirty="0">
                <a:hlinkClick r:id="rId2"/>
              </a:rPr>
              <a:t>MANAGING ACROSS GENERATIONS</a:t>
            </a:r>
            <a:br>
              <a:rPr lang="en-US" sz="1500" u="sng" dirty="0">
                <a:hlinkClick r:id="rId2"/>
              </a:rPr>
            </a:br>
            <a:r>
              <a:rPr lang="en-US" sz="1500" u="sng" dirty="0" smtClean="0">
                <a:hlinkClick r:id="rId2"/>
              </a:rPr>
              <a:t>SELLING </a:t>
            </a:r>
            <a:r>
              <a:rPr lang="en-US" sz="1500" u="sng" dirty="0">
                <a:hlinkClick r:id="rId2"/>
              </a:rPr>
              <a:t>ACROSS GENERATIONS</a:t>
            </a:r>
            <a:r>
              <a:rPr lang="en-US" u="sng" dirty="0">
                <a:hlinkClick r:id="rId2"/>
              </a:rPr>
              <a:t/>
            </a:r>
            <a:br>
              <a:rPr lang="en-US" u="sng" dirty="0">
                <a:hlinkClick r:id="rId2"/>
              </a:rPr>
            </a:br>
            <a:endParaRPr lang="en-US" u="sng" dirty="0"/>
          </a:p>
          <a:p>
            <a:endParaRPr lang="en-US" dirty="0"/>
          </a:p>
        </p:txBody>
      </p:sp>
    </p:spTree>
    <p:extLst>
      <p:ext uri="{BB962C8B-B14F-4D97-AF65-F5344CB8AC3E}">
        <p14:creationId xmlns:p14="http://schemas.microsoft.com/office/powerpoint/2010/main" val="1137279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1" y="533400"/>
            <a:ext cx="7848600" cy="924475"/>
          </a:xfrm>
        </p:spPr>
        <p:txBody>
          <a:bodyPr/>
          <a:lstStyle/>
          <a:p>
            <a:pPr algn="ctr" eaLnBrk="1" hangingPunct="1"/>
            <a:r>
              <a:rPr lang="en-US" dirty="0" smtClean="0"/>
              <a:t>What If…</a:t>
            </a:r>
          </a:p>
        </p:txBody>
      </p:sp>
      <p:sp>
        <p:nvSpPr>
          <p:cNvPr id="40963" name="Content Placeholder 2"/>
          <p:cNvSpPr>
            <a:spLocks noGrp="1"/>
          </p:cNvSpPr>
          <p:nvPr>
            <p:ph idx="1"/>
          </p:nvPr>
        </p:nvSpPr>
        <p:spPr>
          <a:xfrm>
            <a:off x="914400" y="1828800"/>
            <a:ext cx="7125112" cy="4051437"/>
          </a:xfrm>
        </p:spPr>
        <p:txBody>
          <a:bodyPr/>
          <a:lstStyle/>
          <a:p>
            <a:pPr eaLnBrk="1" hangingPunct="1">
              <a:lnSpc>
                <a:spcPct val="200000"/>
              </a:lnSpc>
            </a:pPr>
            <a:r>
              <a:rPr lang="en-US" dirty="0" smtClean="0"/>
              <a:t>The perfect decision maker landed on your “about me” page?</a:t>
            </a:r>
          </a:p>
          <a:p>
            <a:pPr eaLnBrk="1" hangingPunct="1">
              <a:lnSpc>
                <a:spcPct val="200000"/>
              </a:lnSpc>
            </a:pPr>
            <a:r>
              <a:rPr lang="en-US" dirty="0" smtClean="0"/>
              <a:t>A meeting planner landed on your site?</a:t>
            </a:r>
          </a:p>
          <a:p>
            <a:pPr eaLnBrk="1" hangingPunct="1">
              <a:lnSpc>
                <a:spcPct val="200000"/>
              </a:lnSpc>
            </a:pPr>
            <a:r>
              <a:rPr lang="en-US" dirty="0" smtClean="0"/>
              <a:t>An influential reporter called and decided to interview you?</a:t>
            </a:r>
          </a:p>
        </p:txBody>
      </p:sp>
    </p:spTree>
    <p:extLst>
      <p:ext uri="{BB962C8B-B14F-4D97-AF65-F5344CB8AC3E}">
        <p14:creationId xmlns:p14="http://schemas.microsoft.com/office/powerpoint/2010/main" val="6742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5801" y="533400"/>
            <a:ext cx="7848600" cy="924475"/>
          </a:xfrm>
        </p:spPr>
        <p:txBody>
          <a:bodyPr/>
          <a:lstStyle/>
          <a:p>
            <a:pPr algn="ctr" eaLnBrk="1" hangingPunct="1"/>
            <a:r>
              <a:rPr lang="en-US" dirty="0" smtClean="0"/>
              <a:t>What Would It Feel Like If …</a:t>
            </a:r>
          </a:p>
        </p:txBody>
      </p:sp>
      <p:sp>
        <p:nvSpPr>
          <p:cNvPr id="43011" name="Content Placeholder 2"/>
          <p:cNvSpPr>
            <a:spLocks noGrp="1"/>
          </p:cNvSpPr>
          <p:nvPr>
            <p:ph idx="1"/>
          </p:nvPr>
        </p:nvSpPr>
        <p:spPr>
          <a:xfrm>
            <a:off x="990600" y="1981200"/>
            <a:ext cx="7125112" cy="4051437"/>
          </a:xfrm>
        </p:spPr>
        <p:txBody>
          <a:bodyPr>
            <a:normAutofit fontScale="77500" lnSpcReduction="20000"/>
          </a:bodyPr>
          <a:lstStyle/>
          <a:p>
            <a:pPr eaLnBrk="1" hangingPunct="1">
              <a:lnSpc>
                <a:spcPct val="160000"/>
              </a:lnSpc>
            </a:pPr>
            <a:r>
              <a:rPr lang="en-US" sz="2400" dirty="0" smtClean="0"/>
              <a:t>You were ready to respond to every opportunity like a pro with a message you love to share that turns the right heads every time?</a:t>
            </a:r>
          </a:p>
          <a:p>
            <a:pPr eaLnBrk="1" hangingPunct="1">
              <a:lnSpc>
                <a:spcPct val="160000"/>
              </a:lnSpc>
            </a:pPr>
            <a:r>
              <a:rPr lang="en-US" sz="2400" dirty="0" smtClean="0"/>
              <a:t>No more 11</a:t>
            </a:r>
            <a:r>
              <a:rPr lang="en-US" sz="2400" baseline="30000" dirty="0" smtClean="0"/>
              <a:t>th</a:t>
            </a:r>
            <a:r>
              <a:rPr lang="en-US" sz="2400" dirty="0" smtClean="0"/>
              <a:t> hour scramble</a:t>
            </a:r>
          </a:p>
          <a:p>
            <a:pPr eaLnBrk="1" hangingPunct="1">
              <a:lnSpc>
                <a:spcPct val="160000"/>
              </a:lnSpc>
            </a:pPr>
            <a:r>
              <a:rPr lang="en-US" sz="2400" dirty="0" smtClean="0"/>
              <a:t>No more “message point SOS”</a:t>
            </a:r>
          </a:p>
          <a:p>
            <a:pPr eaLnBrk="1" hangingPunct="1">
              <a:lnSpc>
                <a:spcPct val="160000"/>
              </a:lnSpc>
            </a:pPr>
            <a:r>
              <a:rPr lang="en-US" sz="2400" dirty="0" smtClean="0"/>
              <a:t>No more dropping other high priority balls to catch the one you weren’t expecting</a:t>
            </a:r>
          </a:p>
          <a:p>
            <a:pPr eaLnBrk="1" hangingPunct="1">
              <a:lnSpc>
                <a:spcPct val="160000"/>
              </a:lnSpc>
            </a:pPr>
            <a:r>
              <a:rPr lang="en-US" sz="2400" dirty="0" smtClean="0"/>
              <a:t>No more “bio emergencies!”</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0" y="304800"/>
            <a:ext cx="7391400" cy="1143000"/>
          </a:xfrm>
        </p:spPr>
        <p:txBody>
          <a:bodyPr/>
          <a:lstStyle/>
          <a:p>
            <a:pPr algn="ctr" eaLnBrk="1" hangingPunct="1">
              <a:defRPr/>
            </a:pPr>
            <a:r>
              <a:rPr lang="en-US" sz="3000" dirty="0" smtClean="0"/>
              <a:t>More Success with Greater Ease</a:t>
            </a:r>
          </a:p>
        </p:txBody>
      </p:sp>
      <p:sp>
        <p:nvSpPr>
          <p:cNvPr id="44035" name="Content Placeholder 2"/>
          <p:cNvSpPr>
            <a:spLocks noGrp="1"/>
          </p:cNvSpPr>
          <p:nvPr>
            <p:ph idx="1"/>
          </p:nvPr>
        </p:nvSpPr>
        <p:spPr>
          <a:xfrm>
            <a:off x="914400" y="1807361"/>
            <a:ext cx="7620000" cy="4051437"/>
          </a:xfrm>
        </p:spPr>
        <p:txBody>
          <a:bodyPr/>
          <a:lstStyle/>
          <a:p>
            <a:pPr eaLnBrk="1" hangingPunct="1">
              <a:lnSpc>
                <a:spcPct val="150000"/>
              </a:lnSpc>
            </a:pPr>
            <a:r>
              <a:rPr lang="en-US" dirty="0" smtClean="0"/>
              <a:t>Make a GREAT name for yourself.</a:t>
            </a:r>
          </a:p>
          <a:p>
            <a:pPr eaLnBrk="1" hangingPunct="1">
              <a:lnSpc>
                <a:spcPct val="150000"/>
              </a:lnSpc>
            </a:pPr>
            <a:r>
              <a:rPr lang="en-US" dirty="0" smtClean="0"/>
              <a:t>Pave a path to a winning reputation as an expert to be counted on.</a:t>
            </a:r>
          </a:p>
          <a:p>
            <a:pPr eaLnBrk="1" hangingPunct="1">
              <a:lnSpc>
                <a:spcPct val="150000"/>
              </a:lnSpc>
            </a:pPr>
            <a:r>
              <a:rPr lang="en-US" dirty="0" smtClean="0"/>
              <a:t>Get invited back.</a:t>
            </a:r>
          </a:p>
          <a:p>
            <a:pPr eaLnBrk="1" hangingPunct="1">
              <a:lnSpc>
                <a:spcPct val="150000"/>
              </a:lnSpc>
            </a:pPr>
            <a:r>
              <a:rPr lang="en-US" dirty="0" smtClean="0"/>
              <a:t>Opportunity would be calling YOUR NAME.</a:t>
            </a:r>
          </a:p>
          <a:p>
            <a:pPr eaLnBrk="1" hangingPunct="1">
              <a:lnSpc>
                <a:spcPct val="150000"/>
              </a:lnSpc>
            </a:pPr>
            <a:r>
              <a:rPr lang="en-US" dirty="0" smtClean="0"/>
              <a:t>You’d be ready for anything and have a wait list of clients who can’t wait to work with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95400" y="533400"/>
            <a:ext cx="6363113" cy="924475"/>
          </a:xfrm>
        </p:spPr>
        <p:txBody>
          <a:bodyPr/>
          <a:lstStyle/>
          <a:p>
            <a:pPr algn="ctr" eaLnBrk="1" hangingPunct="1"/>
            <a:r>
              <a:rPr lang="en-US" sz="3200" dirty="0" smtClean="0"/>
              <a:t>Reality Can Bite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286000"/>
            <a:ext cx="4784148" cy="3180051"/>
          </a:xfrm>
          <a:prstGeom prst="rect">
            <a:avLst/>
          </a:prstGeom>
          <a:ln w="127000" cap="sq" cmpd="sng">
            <a:noFill/>
            <a:miter lim="800000"/>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2808938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1" y="533400"/>
            <a:ext cx="7924800" cy="924475"/>
          </a:xfrm>
        </p:spPr>
        <p:txBody>
          <a:bodyPr/>
          <a:lstStyle/>
          <a:p>
            <a:pPr algn="ctr"/>
            <a:r>
              <a:rPr lang="en-US" i="1" dirty="0" smtClean="0"/>
              <a:t>“That’s Why I’m Here…”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1" y="1905000"/>
            <a:ext cx="7086600" cy="396377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924800" cy="924475"/>
          </a:xfrm>
        </p:spPr>
        <p:txBody>
          <a:bodyPr/>
          <a:lstStyle/>
          <a:p>
            <a:pPr algn="ctr"/>
            <a:r>
              <a:rPr lang="en-US" dirty="0" smtClean="0"/>
              <a:t>Your Invitation Today</a:t>
            </a:r>
            <a:endParaRPr lang="en-US" dirty="0"/>
          </a:p>
        </p:txBody>
      </p:sp>
      <p:sp>
        <p:nvSpPr>
          <p:cNvPr id="3" name="Content Placeholder 2"/>
          <p:cNvSpPr>
            <a:spLocks noGrp="1"/>
          </p:cNvSpPr>
          <p:nvPr>
            <p:ph idx="1"/>
          </p:nvPr>
        </p:nvSpPr>
        <p:spPr>
          <a:xfrm>
            <a:off x="832167" y="1752600"/>
            <a:ext cx="7693025" cy="4333875"/>
          </a:xfrm>
        </p:spPr>
        <p:txBody>
          <a:bodyPr/>
          <a:lstStyle/>
          <a:p>
            <a:pPr marL="0" indent="0" algn="ctr">
              <a:buNone/>
            </a:pPr>
            <a:r>
              <a:rPr lang="en-US" dirty="0" smtClean="0"/>
              <a:t>Purchase </a:t>
            </a:r>
            <a:r>
              <a:rPr lang="en-US" b="1" i="1" dirty="0"/>
              <a:t>Bye-Bye Boring </a:t>
            </a:r>
            <a:r>
              <a:rPr lang="en-US" b="1" i="1" dirty="0" smtClean="0"/>
              <a:t>Bio Premium today.</a:t>
            </a:r>
            <a:endParaRPr lang="en-US" b="1" i="1" dirty="0"/>
          </a:p>
          <a:p>
            <a:pPr marL="0" indent="0" algn="ctr">
              <a:buNone/>
            </a:pPr>
            <a:r>
              <a:rPr lang="en-US" dirty="0" smtClean="0"/>
              <a:t> </a:t>
            </a:r>
            <a:r>
              <a:rPr lang="en-US" dirty="0" smtClean="0">
                <a:hlinkClick r:id="rId2"/>
              </a:rPr>
              <a:t>www.authenticvisibility.com/BetterBioNowSH</a:t>
            </a:r>
            <a:r>
              <a:rPr lang="en-US" dirty="0" smtClean="0"/>
              <a:t> </a:t>
            </a: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895600"/>
            <a:ext cx="5763491" cy="3223712"/>
          </a:xfrm>
          <a:prstGeom prst="rect">
            <a:avLst/>
          </a:prstGeom>
        </p:spPr>
      </p:pic>
    </p:spTree>
    <p:extLst>
      <p:ext uri="{BB962C8B-B14F-4D97-AF65-F5344CB8AC3E}">
        <p14:creationId xmlns:p14="http://schemas.microsoft.com/office/powerpoint/2010/main" val="254081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1" y="533400"/>
            <a:ext cx="7924800" cy="924475"/>
          </a:xfrm>
        </p:spPr>
        <p:txBody>
          <a:bodyPr/>
          <a:lstStyle/>
          <a:p>
            <a:pPr algn="ctr"/>
            <a:r>
              <a:rPr lang="en-US" dirty="0" smtClean="0"/>
              <a:t>Today You Will:</a:t>
            </a:r>
          </a:p>
        </p:txBody>
      </p:sp>
      <p:sp>
        <p:nvSpPr>
          <p:cNvPr id="5123" name="Content Placeholder 2"/>
          <p:cNvSpPr>
            <a:spLocks noGrp="1"/>
          </p:cNvSpPr>
          <p:nvPr>
            <p:ph idx="1"/>
          </p:nvPr>
        </p:nvSpPr>
        <p:spPr>
          <a:xfrm>
            <a:off x="990600" y="1905000"/>
            <a:ext cx="7125112" cy="4051437"/>
          </a:xfrm>
        </p:spPr>
        <p:txBody>
          <a:bodyPr/>
          <a:lstStyle/>
          <a:p>
            <a:r>
              <a:rPr lang="en-US" sz="2400" dirty="0" smtClean="0"/>
              <a:t>Learn a five-step system that makes writing your bios fast and easy;</a:t>
            </a:r>
          </a:p>
          <a:p>
            <a:r>
              <a:rPr lang="en-US" sz="2400" dirty="0" smtClean="0"/>
              <a:t>Grin at </a:t>
            </a:r>
            <a:r>
              <a:rPr lang="en-US" sz="2400" dirty="0" err="1" smtClean="0"/>
              <a:t>mis</a:t>
            </a:r>
            <a:r>
              <a:rPr lang="en-US" sz="2400" dirty="0" smtClean="0"/>
              <a:t>-steps to avoid;</a:t>
            </a:r>
          </a:p>
          <a:p>
            <a:r>
              <a:rPr lang="en-US" sz="2400" dirty="0" smtClean="0"/>
              <a:t>Get inspired to start sharing YOUR story</a:t>
            </a:r>
          </a:p>
          <a:p>
            <a:r>
              <a:rPr lang="en-US" sz="2400" b="1" dirty="0" smtClean="0"/>
              <a:t>And receive an invitation to go deeper in your learning AND benefit from “Bio Feedback”  and personal attention from me to make your story better than 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0"/>
            <a:ext cx="7848600" cy="924475"/>
          </a:xfrm>
        </p:spPr>
        <p:txBody>
          <a:bodyPr/>
          <a:lstStyle/>
          <a:p>
            <a:pPr algn="ctr"/>
            <a:r>
              <a:rPr lang="en-US" dirty="0" smtClean="0"/>
              <a:t>Special Bonus for Inspired Action</a:t>
            </a:r>
            <a:endParaRPr lang="en-US" dirty="0"/>
          </a:p>
        </p:txBody>
      </p:sp>
      <p:sp>
        <p:nvSpPr>
          <p:cNvPr id="3" name="Content Placeholder 2"/>
          <p:cNvSpPr>
            <a:spLocks noGrp="1"/>
          </p:cNvSpPr>
          <p:nvPr>
            <p:ph idx="1"/>
          </p:nvPr>
        </p:nvSpPr>
        <p:spPr>
          <a:xfrm>
            <a:off x="594360" y="2432408"/>
            <a:ext cx="7848600" cy="3801398"/>
          </a:xfrm>
        </p:spPr>
        <p:txBody>
          <a:bodyPr/>
          <a:lstStyle/>
          <a:p>
            <a:pPr>
              <a:lnSpc>
                <a:spcPct val="150000"/>
              </a:lnSpc>
            </a:pPr>
            <a:r>
              <a:rPr lang="en-US" sz="2400" dirty="0" smtClean="0"/>
              <a:t>Go to the front of the line to Get Help during upcoming  </a:t>
            </a:r>
            <a:r>
              <a:rPr lang="en-US" sz="2400" b="1" dirty="0" smtClean="0"/>
              <a:t>“Bio Doc is In” </a:t>
            </a:r>
            <a:r>
              <a:rPr lang="en-US" sz="2400" dirty="0" smtClean="0"/>
              <a:t>Sessions </a:t>
            </a:r>
          </a:p>
          <a:p>
            <a:pPr>
              <a:lnSpc>
                <a:spcPct val="200000"/>
              </a:lnSpc>
            </a:pPr>
            <a:r>
              <a:rPr lang="en-US" sz="2400" dirty="0" smtClean="0"/>
              <a:t>Several calls are coming up soon.</a:t>
            </a:r>
          </a:p>
          <a:p>
            <a:pPr>
              <a:lnSpc>
                <a:spcPct val="200000"/>
              </a:lnSpc>
            </a:pPr>
            <a:r>
              <a:rPr lang="en-US" sz="2400" dirty="0" smtClean="0"/>
              <a:t>Details are shared via my </a:t>
            </a:r>
            <a:r>
              <a:rPr lang="en-US" sz="2400" dirty="0" err="1" smtClean="0"/>
              <a:t>ezine</a:t>
            </a:r>
            <a:r>
              <a:rPr lang="en-US" sz="2400" dirty="0" smtClean="0"/>
              <a:t>.</a:t>
            </a:r>
          </a:p>
          <a:p>
            <a:endParaRPr lang="en-US" sz="2400" b="1" dirty="0" smtClean="0"/>
          </a:p>
          <a:p>
            <a:endParaRPr lang="en-US" sz="2400" b="1" dirty="0" smtClean="0"/>
          </a:p>
          <a:p>
            <a:endParaRPr lang="en-US" dirty="0" smtClean="0"/>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124200"/>
            <a:ext cx="2194560" cy="3109606"/>
          </a:xfrm>
          <a:prstGeom prst="rect">
            <a:avLst/>
          </a:prstGeom>
        </p:spPr>
      </p:pic>
    </p:spTree>
    <p:extLst>
      <p:ext uri="{BB962C8B-B14F-4D97-AF65-F5344CB8AC3E}">
        <p14:creationId xmlns:p14="http://schemas.microsoft.com/office/powerpoint/2010/main" val="386317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Engage with Me</a:t>
            </a:r>
            <a:endParaRPr lang="en-US" dirty="0"/>
          </a:p>
        </p:txBody>
      </p:sp>
      <p:sp>
        <p:nvSpPr>
          <p:cNvPr id="3" name="Content Placeholder 2"/>
          <p:cNvSpPr>
            <a:spLocks noGrp="1"/>
          </p:cNvSpPr>
          <p:nvPr>
            <p:ph idx="1"/>
          </p:nvPr>
        </p:nvSpPr>
        <p:spPr/>
        <p:txBody>
          <a:bodyPr/>
          <a:lstStyle/>
          <a:p>
            <a:r>
              <a:rPr lang="en-US" dirty="0" smtClean="0"/>
              <a:t>Get </a:t>
            </a:r>
            <a:r>
              <a:rPr lang="en-US" dirty="0"/>
              <a:t>Known to Get Paid </a:t>
            </a:r>
            <a:r>
              <a:rPr lang="en-US" dirty="0" smtClean="0"/>
              <a:t>PRIVATE </a:t>
            </a:r>
            <a:r>
              <a:rPr lang="en-US" dirty="0"/>
              <a:t>Mentoring </a:t>
            </a:r>
            <a:r>
              <a:rPr lang="en-US" dirty="0" smtClean="0"/>
              <a:t>Program</a:t>
            </a:r>
          </a:p>
          <a:p>
            <a:r>
              <a:rPr lang="en-US" dirty="0" smtClean="0"/>
              <a:t>If you need one-on-one SUPPORT and REAL HELP to Get Known and Get Paid and are serious about taking an inspired six month journey with me as your mentor and guide, visit this link to learn more and apply:</a:t>
            </a:r>
          </a:p>
          <a:p>
            <a:r>
              <a:rPr lang="en-US" dirty="0" smtClean="0">
                <a:hlinkClick r:id="rId2"/>
              </a:rPr>
              <a:t>www.authenticvisibility.com/private-mentoring-program</a:t>
            </a:r>
            <a:endParaRPr lang="en-US" dirty="0" smtClean="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951398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0"/>
            <a:ext cx="7848600" cy="924475"/>
          </a:xfrm>
        </p:spPr>
        <p:txBody>
          <a:bodyPr/>
          <a:lstStyle/>
          <a:p>
            <a:pPr algn="ctr"/>
            <a:r>
              <a:rPr lang="en-US" dirty="0" smtClean="0"/>
              <a:t>Parting Words</a:t>
            </a:r>
            <a:endParaRPr lang="en-US" dirty="0"/>
          </a:p>
        </p:txBody>
      </p:sp>
      <p:sp>
        <p:nvSpPr>
          <p:cNvPr id="3" name="Content Placeholder 2"/>
          <p:cNvSpPr>
            <a:spLocks noGrp="1"/>
          </p:cNvSpPr>
          <p:nvPr>
            <p:ph idx="1"/>
          </p:nvPr>
        </p:nvSpPr>
        <p:spPr>
          <a:xfrm>
            <a:off x="838200" y="3200400"/>
            <a:ext cx="4572000" cy="3352800"/>
          </a:xfrm>
        </p:spPr>
        <p:txBody>
          <a:bodyPr/>
          <a:lstStyle/>
          <a:p>
            <a:pPr marL="0" indent="0">
              <a:lnSpc>
                <a:spcPct val="150000"/>
              </a:lnSpc>
              <a:buNone/>
            </a:pPr>
            <a:r>
              <a:rPr lang="en-US" sz="2800" dirty="0" smtClean="0"/>
              <a:t>Every day is a chance for each of us to be important.  Let today be that day for you.</a:t>
            </a:r>
          </a:p>
          <a:p>
            <a:pPr marL="0" indent="0">
              <a:lnSpc>
                <a:spcPct val="150000"/>
              </a:lnSpc>
              <a:buNone/>
            </a:pPr>
            <a:endParaRPr lang="en-US" sz="2400" dirty="0"/>
          </a:p>
          <a:p>
            <a:pPr marL="0" indent="0">
              <a:lnSpc>
                <a:spcPct val="150000"/>
              </a:lnSpc>
              <a:buNone/>
            </a:pPr>
            <a:endParaRPr lang="en-US" sz="2400" dirty="0" smtClean="0"/>
          </a:p>
          <a:p>
            <a:endParaRPr lang="en-US" dirty="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904999"/>
            <a:ext cx="2453640" cy="4449279"/>
          </a:xfrm>
          <a:prstGeom prst="rect">
            <a:avLst/>
          </a:prstGeom>
        </p:spPr>
      </p:pic>
    </p:spTree>
    <p:extLst>
      <p:ext uri="{BB962C8B-B14F-4D97-AF65-F5344CB8AC3E}">
        <p14:creationId xmlns:p14="http://schemas.microsoft.com/office/powerpoint/2010/main" val="304054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1" y="533400"/>
            <a:ext cx="7924800" cy="924475"/>
          </a:xfrm>
        </p:spPr>
        <p:txBody>
          <a:bodyPr/>
          <a:lstStyle/>
          <a:p>
            <a:pPr algn="ctr"/>
            <a:r>
              <a:rPr lang="en-US" dirty="0" smtClean="0"/>
              <a:t>Now … from UNKNOWN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828800"/>
            <a:ext cx="2571750" cy="4231532"/>
          </a:xfrm>
          <a:prstGeom prst="rect">
            <a:avLst/>
          </a:prstGeom>
        </p:spPr>
      </p:pic>
    </p:spTree>
    <p:extLst>
      <p:ext uri="{BB962C8B-B14F-4D97-AF65-F5344CB8AC3E}">
        <p14:creationId xmlns:p14="http://schemas.microsoft.com/office/powerpoint/2010/main" val="231378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1" y="533400"/>
            <a:ext cx="7696200" cy="924475"/>
          </a:xfrm>
        </p:spPr>
        <p:txBody>
          <a:bodyPr/>
          <a:lstStyle/>
          <a:p>
            <a:pPr algn="ctr"/>
            <a:r>
              <a:rPr lang="en-US" sz="4000" dirty="0" smtClean="0">
                <a:solidFill>
                  <a:srgbClr val="990033"/>
                </a:solidFill>
              </a:rPr>
              <a:t>To KNOWN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933187"/>
            <a:ext cx="3962400" cy="5959450"/>
          </a:xfrm>
          <a:prstGeom prst="rect">
            <a:avLst/>
          </a:prstGeom>
        </p:spPr>
      </p:pic>
    </p:spTree>
    <p:extLst>
      <p:ext uri="{BB962C8B-B14F-4D97-AF65-F5344CB8AC3E}">
        <p14:creationId xmlns:p14="http://schemas.microsoft.com/office/powerpoint/2010/main" val="477130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381000"/>
            <a:ext cx="7620000" cy="924475"/>
          </a:xfrm>
        </p:spPr>
        <p:txBody>
          <a:bodyPr/>
          <a:lstStyle/>
          <a:p>
            <a:pPr algn="ctr"/>
            <a:r>
              <a:rPr lang="en-US" dirty="0" smtClean="0"/>
              <a:t>You Can Make This </a:t>
            </a:r>
            <a:br>
              <a:rPr lang="en-US" dirty="0" smtClean="0"/>
            </a:br>
            <a:r>
              <a:rPr lang="en-US" dirty="0" smtClean="0"/>
              <a:t>Transformation, Too.</a:t>
            </a:r>
          </a:p>
        </p:txBody>
      </p:sp>
      <p:sp>
        <p:nvSpPr>
          <p:cNvPr id="2" name="Content Placeholder 1"/>
          <p:cNvSpPr>
            <a:spLocks noGrp="1"/>
          </p:cNvSpPr>
          <p:nvPr>
            <p:ph sz="half" idx="1"/>
          </p:nvPr>
        </p:nvSpPr>
        <p:spPr>
          <a:xfrm>
            <a:off x="3581400" y="2209800"/>
            <a:ext cx="4695381" cy="3724275"/>
          </a:xfrm>
        </p:spPr>
        <p:txBody>
          <a:bodyPr>
            <a:normAutofit fontScale="77500" lnSpcReduction="20000"/>
          </a:bodyPr>
          <a:lstStyle/>
          <a:p>
            <a:pPr>
              <a:lnSpc>
                <a:spcPct val="160000"/>
              </a:lnSpc>
            </a:pPr>
            <a:endParaRPr lang="en-US" sz="2400" dirty="0" smtClean="0"/>
          </a:p>
          <a:p>
            <a:pPr>
              <a:lnSpc>
                <a:spcPct val="160000"/>
              </a:lnSpc>
            </a:pPr>
            <a:r>
              <a:rPr lang="en-US" sz="2400" dirty="0" smtClean="0"/>
              <a:t>Describe </a:t>
            </a:r>
            <a:r>
              <a:rPr lang="en-US" sz="2400" dirty="0"/>
              <a:t>your WOW so you are excited and your ideal clients are, too.</a:t>
            </a:r>
          </a:p>
          <a:p>
            <a:pPr>
              <a:lnSpc>
                <a:spcPct val="160000"/>
              </a:lnSpc>
            </a:pPr>
            <a:r>
              <a:rPr lang="en-US" sz="2400" dirty="0"/>
              <a:t>Get known so you can get paid. </a:t>
            </a:r>
          </a:p>
          <a:p>
            <a:pPr>
              <a:lnSpc>
                <a:spcPct val="160000"/>
              </a:lnSpc>
            </a:pPr>
            <a:r>
              <a:rPr lang="en-US" sz="2400" dirty="0"/>
              <a:t>Make it happen by being consistent, tenacious, and READY.</a:t>
            </a:r>
          </a:p>
          <a:p>
            <a:pPr>
              <a:lnSpc>
                <a:spcPct val="160000"/>
              </a:lnSpc>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1844"/>
            <a:ext cx="3555556" cy="5333334"/>
          </a:xfrm>
          <a:prstGeom prst="rect">
            <a:avLst/>
          </a:prstGeom>
        </p:spPr>
      </p:pic>
    </p:spTree>
    <p:extLst>
      <p:ext uri="{BB962C8B-B14F-4D97-AF65-F5344CB8AC3E}">
        <p14:creationId xmlns:p14="http://schemas.microsoft.com/office/powerpoint/2010/main" val="32859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idx="4294967295"/>
          </p:nvPr>
        </p:nvSpPr>
        <p:spPr>
          <a:xfrm>
            <a:off x="1219200" y="762000"/>
            <a:ext cx="7924800" cy="1143000"/>
          </a:xfrm>
        </p:spPr>
        <p:txBody>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What is YOUR Story?</a:t>
            </a:r>
            <a:endParaRPr lang="en-US" b="0" i="1" dirty="0" smtClean="0"/>
          </a:p>
        </p:txBody>
      </p:sp>
      <p:sp>
        <p:nvSpPr>
          <p:cNvPr id="2" name="Rectangle 1"/>
          <p:cNvSpPr/>
          <p:nvPr/>
        </p:nvSpPr>
        <p:spPr>
          <a:xfrm rot="20924530">
            <a:off x="968546" y="2125867"/>
            <a:ext cx="2193099" cy="430887"/>
          </a:xfrm>
          <a:prstGeom prst="rect">
            <a:avLst/>
          </a:prstGeom>
        </p:spPr>
        <p:txBody>
          <a:bodyPr wrap="square">
            <a:spAutoFit/>
          </a:bodyPr>
          <a:lstStyle/>
          <a:p>
            <a:pPr eaLnBrk="1" hangingPunct="1">
              <a:defRPr/>
            </a:pPr>
            <a:r>
              <a:rPr lang="en-US" sz="2200" dirty="0"/>
              <a:t>Who are you?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508" y="1023475"/>
            <a:ext cx="3288889" cy="4876191"/>
          </a:xfrm>
          <a:prstGeom prst="rect">
            <a:avLst/>
          </a:prstGeom>
        </p:spPr>
      </p:pic>
      <p:sp>
        <p:nvSpPr>
          <p:cNvPr id="4" name="Rectangle 3"/>
          <p:cNvSpPr/>
          <p:nvPr/>
        </p:nvSpPr>
        <p:spPr>
          <a:xfrm rot="263744">
            <a:off x="2178616" y="2849389"/>
            <a:ext cx="2172390" cy="369332"/>
          </a:xfrm>
          <a:prstGeom prst="rect">
            <a:avLst/>
          </a:prstGeom>
        </p:spPr>
        <p:txBody>
          <a:bodyPr wrap="none">
            <a:spAutoFit/>
          </a:bodyPr>
          <a:lstStyle/>
          <a:p>
            <a:r>
              <a:rPr lang="en-US" dirty="0"/>
              <a:t>Who do you </a:t>
            </a:r>
            <a:r>
              <a:rPr lang="en-US" dirty="0" smtClean="0"/>
              <a:t>serve?</a:t>
            </a:r>
            <a:endParaRPr lang="en-US" dirty="0"/>
          </a:p>
        </p:txBody>
      </p:sp>
      <p:sp>
        <p:nvSpPr>
          <p:cNvPr id="5" name="Rectangle 4"/>
          <p:cNvSpPr/>
          <p:nvPr/>
        </p:nvSpPr>
        <p:spPr>
          <a:xfrm>
            <a:off x="1254818" y="3264330"/>
            <a:ext cx="2135521" cy="461665"/>
          </a:xfrm>
          <a:prstGeom prst="rect">
            <a:avLst/>
          </a:prstGeom>
        </p:spPr>
        <p:txBody>
          <a:bodyPr wrap="none">
            <a:spAutoFit/>
          </a:bodyPr>
          <a:lstStyle/>
          <a:p>
            <a:pPr eaLnBrk="1" hangingPunct="1">
              <a:defRPr/>
            </a:pPr>
            <a:r>
              <a:rPr lang="en-US" sz="2400" dirty="0"/>
              <a:t>In what ways?</a:t>
            </a:r>
          </a:p>
        </p:txBody>
      </p:sp>
      <p:sp>
        <p:nvSpPr>
          <p:cNvPr id="6" name="Rectangle 5"/>
          <p:cNvSpPr/>
          <p:nvPr/>
        </p:nvSpPr>
        <p:spPr>
          <a:xfrm rot="21036436">
            <a:off x="3512521" y="3395234"/>
            <a:ext cx="2066591" cy="461665"/>
          </a:xfrm>
          <a:prstGeom prst="rect">
            <a:avLst/>
          </a:prstGeom>
        </p:spPr>
        <p:txBody>
          <a:bodyPr wrap="none">
            <a:spAutoFit/>
          </a:bodyPr>
          <a:lstStyle/>
          <a:p>
            <a:r>
              <a:rPr lang="en-US" sz="2400" dirty="0"/>
              <a:t>What </a:t>
            </a:r>
            <a:r>
              <a:rPr lang="en-US" sz="2400" dirty="0" smtClean="0"/>
              <a:t>impact?</a:t>
            </a:r>
            <a:endParaRPr lang="en-US" sz="2400" dirty="0"/>
          </a:p>
        </p:txBody>
      </p:sp>
      <p:sp>
        <p:nvSpPr>
          <p:cNvPr id="7" name="Rectangle 6"/>
          <p:cNvSpPr/>
          <p:nvPr/>
        </p:nvSpPr>
        <p:spPr>
          <a:xfrm>
            <a:off x="3474846" y="2156644"/>
            <a:ext cx="2920992" cy="461665"/>
          </a:xfrm>
          <a:prstGeom prst="rect">
            <a:avLst/>
          </a:prstGeom>
        </p:spPr>
        <p:txBody>
          <a:bodyPr wrap="none">
            <a:spAutoFit/>
          </a:bodyPr>
          <a:lstStyle/>
          <a:p>
            <a:r>
              <a:rPr lang="en-US" sz="2400" dirty="0"/>
              <a:t>Why does it </a:t>
            </a:r>
            <a:r>
              <a:rPr lang="en-US" sz="2400" dirty="0" smtClean="0"/>
              <a:t>matter?</a:t>
            </a:r>
            <a:endParaRPr lang="en-US" sz="2400" dirty="0"/>
          </a:p>
        </p:txBody>
      </p:sp>
      <p:sp>
        <p:nvSpPr>
          <p:cNvPr id="8" name="Rectangle 7"/>
          <p:cNvSpPr/>
          <p:nvPr/>
        </p:nvSpPr>
        <p:spPr>
          <a:xfrm rot="20657840">
            <a:off x="1014676" y="5217222"/>
            <a:ext cx="2364750" cy="369332"/>
          </a:xfrm>
          <a:prstGeom prst="rect">
            <a:avLst/>
          </a:prstGeom>
        </p:spPr>
        <p:txBody>
          <a:bodyPr wrap="none">
            <a:spAutoFit/>
          </a:bodyPr>
          <a:lstStyle/>
          <a:p>
            <a:pPr eaLnBrk="1" hangingPunct="1">
              <a:defRPr/>
            </a:pPr>
            <a:r>
              <a:rPr lang="en-US" dirty="0"/>
              <a:t>What sets you apart?</a:t>
            </a:r>
          </a:p>
        </p:txBody>
      </p:sp>
      <p:sp>
        <p:nvSpPr>
          <p:cNvPr id="9" name="Rectangle 8"/>
          <p:cNvSpPr/>
          <p:nvPr/>
        </p:nvSpPr>
        <p:spPr>
          <a:xfrm rot="515727">
            <a:off x="3479286" y="5118039"/>
            <a:ext cx="2890535" cy="369332"/>
          </a:xfrm>
          <a:prstGeom prst="rect">
            <a:avLst/>
          </a:prstGeom>
        </p:spPr>
        <p:txBody>
          <a:bodyPr wrap="none">
            <a:spAutoFit/>
          </a:bodyPr>
          <a:lstStyle/>
          <a:p>
            <a:pPr eaLnBrk="1" hangingPunct="1">
              <a:defRPr/>
            </a:pPr>
            <a:r>
              <a:rPr lang="en-US" dirty="0"/>
              <a:t>How can clients engage?  </a:t>
            </a:r>
          </a:p>
        </p:txBody>
      </p:sp>
      <p:sp>
        <p:nvSpPr>
          <p:cNvPr id="10" name="Rectangle 9"/>
          <p:cNvSpPr/>
          <p:nvPr/>
        </p:nvSpPr>
        <p:spPr>
          <a:xfrm>
            <a:off x="2065095" y="5622668"/>
            <a:ext cx="3345105" cy="553998"/>
          </a:xfrm>
          <a:prstGeom prst="rect">
            <a:avLst/>
          </a:prstGeom>
        </p:spPr>
        <p:txBody>
          <a:bodyPr wrap="square">
            <a:spAutoFit/>
          </a:bodyPr>
          <a:lstStyle/>
          <a:p>
            <a:r>
              <a:rPr lang="en-US" sz="3000" b="1" dirty="0" smtClean="0">
                <a:solidFill>
                  <a:srgbClr val="990033"/>
                </a:solidFill>
              </a:rPr>
              <a:t>Are </a:t>
            </a:r>
            <a:r>
              <a:rPr lang="en-US" sz="3000" b="1" dirty="0">
                <a:solidFill>
                  <a:srgbClr val="990033"/>
                </a:solidFill>
              </a:rPr>
              <a:t>you </a:t>
            </a:r>
            <a:r>
              <a:rPr lang="en-US" sz="3000" b="1" dirty="0" smtClean="0">
                <a:solidFill>
                  <a:srgbClr val="990033"/>
                </a:solidFill>
              </a:rPr>
              <a:t>ready?</a:t>
            </a:r>
            <a:endParaRPr lang="en-US" sz="3000" b="1" dirty="0">
              <a:solidFill>
                <a:srgbClr val="990033"/>
              </a:solidFill>
            </a:endParaRPr>
          </a:p>
        </p:txBody>
      </p:sp>
    </p:spTree>
    <p:extLst>
      <p:ext uri="{BB962C8B-B14F-4D97-AF65-F5344CB8AC3E}">
        <p14:creationId xmlns:p14="http://schemas.microsoft.com/office/powerpoint/2010/main" val="8016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799" y="228600"/>
            <a:ext cx="7831959" cy="1143000"/>
          </a:xfrm>
        </p:spPr>
        <p:txBody>
          <a:bodyPr/>
          <a:lstStyle/>
          <a:p>
            <a:pPr algn="ctr"/>
            <a:r>
              <a:rPr lang="en-US" dirty="0" smtClean="0"/>
              <a:t>Clear Objectives Lead to Clear and Winning Outcomes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381">
            <a:off x="2159636" y="2178425"/>
            <a:ext cx="4539667" cy="3947003"/>
          </a:xfrm>
          <a:prstGeom prst="rect">
            <a:avLst/>
          </a:prstGeom>
          <a:ln w="127000" cap="sq" cmpd="sng">
            <a:noFill/>
            <a:miter lim="800000"/>
          </a:ln>
          <a:effectLst>
            <a:outerShdw blurRad="50800" dist="38100" dir="2700000" sx="101000" sy="101000" algn="tl" rotWithShape="0">
              <a:prstClr val="black">
                <a:alpha val="40000"/>
              </a:prstClr>
            </a:outerShdw>
          </a:effectLst>
        </p:spPr>
      </p:pic>
      <p:sp>
        <p:nvSpPr>
          <p:cNvPr id="4" name="TextBox 3"/>
          <p:cNvSpPr txBox="1"/>
          <p:nvPr/>
        </p:nvSpPr>
        <p:spPr>
          <a:xfrm rot="21353793">
            <a:off x="2410178" y="2438400"/>
            <a:ext cx="2133600" cy="400110"/>
          </a:xfrm>
          <a:prstGeom prst="rect">
            <a:avLst/>
          </a:prstGeom>
          <a:noFill/>
        </p:spPr>
        <p:txBody>
          <a:bodyPr wrap="square" rtlCol="0">
            <a:spAutoFit/>
          </a:bodyPr>
          <a:lstStyle/>
          <a:p>
            <a:r>
              <a:rPr lang="en-US" sz="2000" b="1" dirty="0"/>
              <a:t>Attract clients</a:t>
            </a:r>
            <a:r>
              <a:rPr lang="en-US" sz="2000" b="1" dirty="0" smtClean="0"/>
              <a:t>?</a:t>
            </a:r>
            <a:endParaRPr lang="en-US" sz="2000" b="1" dirty="0"/>
          </a:p>
        </p:txBody>
      </p:sp>
      <p:sp>
        <p:nvSpPr>
          <p:cNvPr id="5" name="TextBox 4"/>
          <p:cNvSpPr txBox="1"/>
          <p:nvPr/>
        </p:nvSpPr>
        <p:spPr>
          <a:xfrm rot="258837">
            <a:off x="3417081" y="4019490"/>
            <a:ext cx="2209800" cy="400110"/>
          </a:xfrm>
          <a:prstGeom prst="rect">
            <a:avLst/>
          </a:prstGeom>
          <a:noFill/>
        </p:spPr>
        <p:txBody>
          <a:bodyPr wrap="square" rtlCol="0">
            <a:spAutoFit/>
          </a:bodyPr>
          <a:lstStyle/>
          <a:p>
            <a:r>
              <a:rPr lang="en-US" sz="2000" b="1" dirty="0"/>
              <a:t>Speaking gigs</a:t>
            </a:r>
            <a:r>
              <a:rPr lang="en-US" sz="2000" b="1" dirty="0" smtClean="0"/>
              <a:t>?</a:t>
            </a:r>
            <a:endParaRPr lang="en-US" sz="2000" b="1" dirty="0"/>
          </a:p>
        </p:txBody>
      </p:sp>
      <p:sp>
        <p:nvSpPr>
          <p:cNvPr id="6" name="TextBox 5"/>
          <p:cNvSpPr txBox="1"/>
          <p:nvPr/>
        </p:nvSpPr>
        <p:spPr>
          <a:xfrm rot="21287133">
            <a:off x="4038601" y="5443978"/>
            <a:ext cx="2438400" cy="400110"/>
          </a:xfrm>
          <a:prstGeom prst="rect">
            <a:avLst/>
          </a:prstGeom>
          <a:noFill/>
        </p:spPr>
        <p:txBody>
          <a:bodyPr wrap="square" rtlCol="0">
            <a:spAutoFit/>
          </a:bodyPr>
          <a:lstStyle/>
          <a:p>
            <a:r>
              <a:rPr lang="en-US" sz="2000" b="1" dirty="0"/>
              <a:t>Media interviews</a:t>
            </a:r>
            <a:r>
              <a:rPr lang="en-US" sz="2000" b="1" dirty="0" smtClean="0"/>
              <a:t>?</a:t>
            </a:r>
            <a:endParaRPr lang="en-US" sz="2000" b="1" dirty="0"/>
          </a:p>
        </p:txBody>
      </p:sp>
    </p:spTree>
    <p:extLst>
      <p:ext uri="{BB962C8B-B14F-4D97-AF65-F5344CB8AC3E}">
        <p14:creationId xmlns:p14="http://schemas.microsoft.com/office/powerpoint/2010/main" val="24282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1" y="381000"/>
            <a:ext cx="7924800" cy="1076875"/>
          </a:xfrm>
        </p:spPr>
        <p:txBody>
          <a:bodyPr/>
          <a:lstStyle/>
          <a:p>
            <a:r>
              <a:rPr lang="en-US" sz="2800" i="1" dirty="0" smtClean="0"/>
              <a:t>“Shed a Little Light So That We Can See”</a:t>
            </a:r>
            <a:br>
              <a:rPr lang="en-US" sz="2800" i="1" dirty="0" smtClean="0"/>
            </a:br>
            <a:r>
              <a:rPr lang="en-US" sz="2800" i="1" dirty="0" smtClean="0"/>
              <a:t>					</a:t>
            </a:r>
            <a:r>
              <a:rPr lang="en-US" sz="2400" dirty="0" smtClean="0"/>
              <a:t>— James Taylor</a:t>
            </a:r>
            <a:endParaRPr lang="en-US" sz="2800" dirty="0" smtClean="0"/>
          </a:p>
        </p:txBody>
      </p:sp>
      <p:sp>
        <p:nvSpPr>
          <p:cNvPr id="2" name="Rectangle 1"/>
          <p:cNvSpPr/>
          <p:nvPr/>
        </p:nvSpPr>
        <p:spPr>
          <a:xfrm rot="21276598">
            <a:off x="1358836" y="3341004"/>
            <a:ext cx="3028393" cy="738664"/>
          </a:xfrm>
          <a:prstGeom prst="rect">
            <a:avLst/>
          </a:prstGeom>
        </p:spPr>
        <p:txBody>
          <a:bodyPr wrap="none">
            <a:spAutoFit/>
          </a:bodyPr>
          <a:lstStyle/>
          <a:p>
            <a:r>
              <a:rPr lang="en-US" sz="4200" b="1" dirty="0">
                <a:solidFill>
                  <a:srgbClr val="990033"/>
                </a:solidFill>
              </a:rPr>
              <a:t>Memorable</a:t>
            </a:r>
          </a:p>
        </p:txBody>
      </p:sp>
      <p:sp>
        <p:nvSpPr>
          <p:cNvPr id="3" name="Rectangle 2"/>
          <p:cNvSpPr/>
          <p:nvPr/>
        </p:nvSpPr>
        <p:spPr>
          <a:xfrm rot="475179">
            <a:off x="4127053" y="2429386"/>
            <a:ext cx="3094117" cy="707886"/>
          </a:xfrm>
          <a:prstGeom prst="rect">
            <a:avLst/>
          </a:prstGeom>
        </p:spPr>
        <p:txBody>
          <a:bodyPr wrap="none">
            <a:spAutoFit/>
          </a:bodyPr>
          <a:lstStyle/>
          <a:p>
            <a:r>
              <a:rPr lang="en-US" sz="4000" b="1" dirty="0">
                <a:solidFill>
                  <a:srgbClr val="990033"/>
                </a:solidFill>
              </a:rPr>
              <a:t>Remarkable</a:t>
            </a:r>
          </a:p>
        </p:txBody>
      </p:sp>
      <p:sp>
        <p:nvSpPr>
          <p:cNvPr id="4" name="Rectangle 3"/>
          <p:cNvSpPr/>
          <p:nvPr/>
        </p:nvSpPr>
        <p:spPr>
          <a:xfrm>
            <a:off x="4191000" y="4439868"/>
            <a:ext cx="3196709" cy="769441"/>
          </a:xfrm>
          <a:prstGeom prst="rect">
            <a:avLst/>
          </a:prstGeom>
        </p:spPr>
        <p:txBody>
          <a:bodyPr wrap="none">
            <a:spAutoFit/>
          </a:bodyPr>
          <a:lstStyle/>
          <a:p>
            <a:r>
              <a:rPr lang="en-US" sz="4400" b="1" dirty="0">
                <a:solidFill>
                  <a:srgbClr val="990033"/>
                </a:solidFill>
              </a:rPr>
              <a:t>Repeatable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Nancy Juetten Theme">
  <a:themeElements>
    <a:clrScheme name="Custom 1">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66822D"/>
      </a:hlink>
      <a:folHlink>
        <a:srgbClr val="9C2C0A"/>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1_Spring">
  <a:themeElements>
    <a:clrScheme name="Custom 1">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66822D"/>
      </a:hlink>
      <a:folHlink>
        <a:srgbClr val="9C2C0A"/>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Nancy Juetten Theme</Template>
  <TotalTime>0</TotalTime>
  <Words>1140</Words>
  <Application>Microsoft Office PowerPoint</Application>
  <PresentationFormat>On-screen Show (4:3)</PresentationFormat>
  <Paragraphs>166</Paragraphs>
  <Slides>32</Slides>
  <Notes>11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Nancy Juetten Theme</vt:lpstr>
      <vt:lpstr>1_Spring</vt:lpstr>
      <vt:lpstr>Let the Healing for Boring Bios Begin Because the Bio Doc is In! </vt:lpstr>
      <vt:lpstr>A Gift To Guide You</vt:lpstr>
      <vt:lpstr>Today You Will:</vt:lpstr>
      <vt:lpstr>Now … from UNKNOWN</vt:lpstr>
      <vt:lpstr>To KNOWN</vt:lpstr>
      <vt:lpstr>You Can Make This  Transformation, Too.</vt:lpstr>
      <vt:lpstr>             What is YOUR Story?</vt:lpstr>
      <vt:lpstr>Clear Objectives Lead to Clear and Winning Outcomes</vt:lpstr>
      <vt:lpstr>“Shed a Little Light So That We Can See”      — James Taylor</vt:lpstr>
      <vt:lpstr>How?</vt:lpstr>
      <vt:lpstr>How to Be Ready for Opportunity in 5 Simple Steps</vt:lpstr>
      <vt:lpstr>A</vt:lpstr>
      <vt:lpstr>B</vt:lpstr>
      <vt:lpstr>C</vt:lpstr>
      <vt:lpstr>D</vt:lpstr>
      <vt:lpstr>I</vt:lpstr>
      <vt:lpstr>Y</vt:lpstr>
      <vt:lpstr>To Attract Your Best Clients,  Your Story Should…</vt:lpstr>
      <vt:lpstr>Intoxicating Results!</vt:lpstr>
      <vt:lpstr>Healing for boring BIOs!</vt:lpstr>
      <vt:lpstr>Client Attracting Bio Tempate #3 </vt:lpstr>
      <vt:lpstr> Amy Shapell, CFP www.finpath.com  “It takes as much energy to wish as it does to plan.”  –Eleanor Roosevelt </vt:lpstr>
      <vt:lpstr>Jason Dorsey – The Get Y Guy™ </vt:lpstr>
      <vt:lpstr>What If…</vt:lpstr>
      <vt:lpstr>What Would It Feel Like If …</vt:lpstr>
      <vt:lpstr>More Success with Greater Ease</vt:lpstr>
      <vt:lpstr>Reality Can Bite</vt:lpstr>
      <vt:lpstr>“That’s Why I’m Here…”</vt:lpstr>
      <vt:lpstr>Your Invitation Today</vt:lpstr>
      <vt:lpstr>Special Bonus for Inspired Action</vt:lpstr>
      <vt:lpstr>Other Ways to Engage with Me</vt:lpstr>
      <vt:lpstr>Parting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2012-04-05T22:00:16Z</dcterms:created>
  <dcterms:modified xsi:type="dcterms:W3CDTF">2013-01-19T20:45:43Z</dcterms:modified>
</cp:coreProperties>
</file>