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12" r:id="rId1"/>
    <p:sldMasterId id="2147483917" r:id="rId2"/>
  </p:sldMasterIdLst>
  <p:notesMasterIdLst>
    <p:notesMasterId r:id="rId69"/>
  </p:notesMasterIdLst>
  <p:handoutMasterIdLst>
    <p:handoutMasterId r:id="rId70"/>
  </p:handoutMasterIdLst>
  <p:sldIdLst>
    <p:sldId id="1234" r:id="rId3"/>
    <p:sldId id="1275" r:id="rId4"/>
    <p:sldId id="1277" r:id="rId5"/>
    <p:sldId id="1201" r:id="rId6"/>
    <p:sldId id="1170" r:id="rId7"/>
    <p:sldId id="1192" r:id="rId8"/>
    <p:sldId id="1182" r:id="rId9"/>
    <p:sldId id="1183" r:id="rId10"/>
    <p:sldId id="1237" r:id="rId11"/>
    <p:sldId id="1238" r:id="rId12"/>
    <p:sldId id="1199" r:id="rId13"/>
    <p:sldId id="1172" r:id="rId14"/>
    <p:sldId id="1212" r:id="rId15"/>
    <p:sldId id="1218" r:id="rId16"/>
    <p:sldId id="1271" r:id="rId17"/>
    <p:sldId id="1219" r:id="rId18"/>
    <p:sldId id="1220" r:id="rId19"/>
    <p:sldId id="1221" r:id="rId20"/>
    <p:sldId id="1279" r:id="rId21"/>
    <p:sldId id="1222" r:id="rId22"/>
    <p:sldId id="1273" r:id="rId23"/>
    <p:sldId id="1203" r:id="rId24"/>
    <p:sldId id="1224" r:id="rId25"/>
    <p:sldId id="1185" r:id="rId26"/>
    <p:sldId id="1209" r:id="rId27"/>
    <p:sldId id="1204" r:id="rId28"/>
    <p:sldId id="1193" r:id="rId29"/>
    <p:sldId id="1158" r:id="rId30"/>
    <p:sldId id="1159" r:id="rId31"/>
    <p:sldId id="1198" r:id="rId32"/>
    <p:sldId id="1173" r:id="rId33"/>
    <p:sldId id="1225" r:id="rId34"/>
    <p:sldId id="1163" r:id="rId35"/>
    <p:sldId id="1194" r:id="rId36"/>
    <p:sldId id="1168" r:id="rId37"/>
    <p:sldId id="1210" r:id="rId38"/>
    <p:sldId id="1175" r:id="rId39"/>
    <p:sldId id="1208" r:id="rId40"/>
    <p:sldId id="1180" r:id="rId41"/>
    <p:sldId id="1240" r:id="rId42"/>
    <p:sldId id="1242" r:id="rId43"/>
    <p:sldId id="1243" r:id="rId44"/>
    <p:sldId id="1245" r:id="rId45"/>
    <p:sldId id="1246" r:id="rId46"/>
    <p:sldId id="1247" r:id="rId47"/>
    <p:sldId id="1248" r:id="rId48"/>
    <p:sldId id="1249" r:id="rId49"/>
    <p:sldId id="1250" r:id="rId50"/>
    <p:sldId id="1251" r:id="rId51"/>
    <p:sldId id="1252" r:id="rId52"/>
    <p:sldId id="1253" r:id="rId53"/>
    <p:sldId id="1254" r:id="rId54"/>
    <p:sldId id="1255" r:id="rId55"/>
    <p:sldId id="1256" r:id="rId56"/>
    <p:sldId id="1257" r:id="rId57"/>
    <p:sldId id="1259" r:id="rId58"/>
    <p:sldId id="1261" r:id="rId59"/>
    <p:sldId id="1262" r:id="rId60"/>
    <p:sldId id="1264" r:id="rId61"/>
    <p:sldId id="1267" r:id="rId62"/>
    <p:sldId id="1278" r:id="rId63"/>
    <p:sldId id="1244" r:id="rId64"/>
    <p:sldId id="1269" r:id="rId65"/>
    <p:sldId id="1235" r:id="rId66"/>
    <p:sldId id="1236" r:id="rId67"/>
    <p:sldId id="1179" r:id="rId68"/>
  </p:sldIdLst>
  <p:sldSz cx="9144000" cy="6858000" type="screen4x3"/>
  <p:notesSz cx="7053263" cy="9309100"/>
  <p:defaultTextStyle>
    <a:defPPr>
      <a:defRPr lang="en-US"/>
    </a:defPPr>
    <a:lvl1pPr algn="l" rtl="0" eaLnBrk="0" fontAlgn="base" hangingPunct="0">
      <a:spcBef>
        <a:spcPct val="0"/>
      </a:spcBef>
      <a:spcAft>
        <a:spcPct val="0"/>
      </a:spcAft>
      <a:defRPr i="1" kern="1200">
        <a:solidFill>
          <a:schemeClr val="tx1"/>
        </a:solidFill>
        <a:latin typeface="Arial" charset="0"/>
        <a:ea typeface="ＭＳ Ｐゴシック" pitchFamily="-106" charset="-128"/>
        <a:cs typeface="+mn-cs"/>
      </a:defRPr>
    </a:lvl1pPr>
    <a:lvl2pPr marL="457200" algn="l" rtl="0" eaLnBrk="0" fontAlgn="base" hangingPunct="0">
      <a:spcBef>
        <a:spcPct val="0"/>
      </a:spcBef>
      <a:spcAft>
        <a:spcPct val="0"/>
      </a:spcAft>
      <a:defRPr i="1" kern="1200">
        <a:solidFill>
          <a:schemeClr val="tx1"/>
        </a:solidFill>
        <a:latin typeface="Arial" charset="0"/>
        <a:ea typeface="ＭＳ Ｐゴシック" pitchFamily="-106" charset="-128"/>
        <a:cs typeface="+mn-cs"/>
      </a:defRPr>
    </a:lvl2pPr>
    <a:lvl3pPr marL="914400" algn="l" rtl="0" eaLnBrk="0" fontAlgn="base" hangingPunct="0">
      <a:spcBef>
        <a:spcPct val="0"/>
      </a:spcBef>
      <a:spcAft>
        <a:spcPct val="0"/>
      </a:spcAft>
      <a:defRPr i="1" kern="1200">
        <a:solidFill>
          <a:schemeClr val="tx1"/>
        </a:solidFill>
        <a:latin typeface="Arial" charset="0"/>
        <a:ea typeface="ＭＳ Ｐゴシック" pitchFamily="-106" charset="-128"/>
        <a:cs typeface="+mn-cs"/>
      </a:defRPr>
    </a:lvl3pPr>
    <a:lvl4pPr marL="1371600" algn="l" rtl="0" eaLnBrk="0" fontAlgn="base" hangingPunct="0">
      <a:spcBef>
        <a:spcPct val="0"/>
      </a:spcBef>
      <a:spcAft>
        <a:spcPct val="0"/>
      </a:spcAft>
      <a:defRPr i="1" kern="1200">
        <a:solidFill>
          <a:schemeClr val="tx1"/>
        </a:solidFill>
        <a:latin typeface="Arial" charset="0"/>
        <a:ea typeface="ＭＳ Ｐゴシック" pitchFamily="-106" charset="-128"/>
        <a:cs typeface="+mn-cs"/>
      </a:defRPr>
    </a:lvl4pPr>
    <a:lvl5pPr marL="1828800" algn="l" rtl="0" eaLnBrk="0" fontAlgn="base" hangingPunct="0">
      <a:spcBef>
        <a:spcPct val="0"/>
      </a:spcBef>
      <a:spcAft>
        <a:spcPct val="0"/>
      </a:spcAft>
      <a:defRPr i="1" kern="1200">
        <a:solidFill>
          <a:schemeClr val="tx1"/>
        </a:solidFill>
        <a:latin typeface="Arial" charset="0"/>
        <a:ea typeface="ＭＳ Ｐゴシック" pitchFamily="-106" charset="-128"/>
        <a:cs typeface="+mn-cs"/>
      </a:defRPr>
    </a:lvl5pPr>
    <a:lvl6pPr marL="2286000" algn="l" defTabSz="914400" rtl="0" eaLnBrk="1" latinLnBrk="0" hangingPunct="1">
      <a:defRPr i="1" kern="1200">
        <a:solidFill>
          <a:schemeClr val="tx1"/>
        </a:solidFill>
        <a:latin typeface="Arial" charset="0"/>
        <a:ea typeface="ＭＳ Ｐゴシック" pitchFamily="-106" charset="-128"/>
        <a:cs typeface="+mn-cs"/>
      </a:defRPr>
    </a:lvl6pPr>
    <a:lvl7pPr marL="2743200" algn="l" defTabSz="914400" rtl="0" eaLnBrk="1" latinLnBrk="0" hangingPunct="1">
      <a:defRPr i="1" kern="1200">
        <a:solidFill>
          <a:schemeClr val="tx1"/>
        </a:solidFill>
        <a:latin typeface="Arial" charset="0"/>
        <a:ea typeface="ＭＳ Ｐゴシック" pitchFamily="-106" charset="-128"/>
        <a:cs typeface="+mn-cs"/>
      </a:defRPr>
    </a:lvl7pPr>
    <a:lvl8pPr marL="3200400" algn="l" defTabSz="914400" rtl="0" eaLnBrk="1" latinLnBrk="0" hangingPunct="1">
      <a:defRPr i="1" kern="1200">
        <a:solidFill>
          <a:schemeClr val="tx1"/>
        </a:solidFill>
        <a:latin typeface="Arial" charset="0"/>
        <a:ea typeface="ＭＳ Ｐゴシック" pitchFamily="-106" charset="-128"/>
        <a:cs typeface="+mn-cs"/>
      </a:defRPr>
    </a:lvl8pPr>
    <a:lvl9pPr marL="3657600" algn="l" defTabSz="914400" rtl="0" eaLnBrk="1" latinLnBrk="0" hangingPunct="1">
      <a:defRPr i="1"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B29D"/>
    <a:srgbClr val="D7CAB3"/>
    <a:srgbClr val="990033"/>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5" autoAdjust="0"/>
    <p:restoredTop sz="68165" autoAdjust="0"/>
  </p:normalViewPr>
  <p:slideViewPr>
    <p:cSldViewPr snapToGrid="0">
      <p:cViewPr>
        <p:scale>
          <a:sx n="62" d="100"/>
          <a:sy n="62" d="100"/>
        </p:scale>
        <p:origin x="-974" y="-58"/>
      </p:cViewPr>
      <p:guideLst>
        <p:guide orient="horz" pos="2160"/>
        <p:guide pos="2880"/>
      </p:guideLst>
    </p:cSldViewPr>
  </p:slideViewPr>
  <p:outlineViewPr>
    <p:cViewPr>
      <p:scale>
        <a:sx n="33" d="100"/>
        <a:sy n="33" d="100"/>
      </p:scale>
      <p:origin x="0" y="21300"/>
    </p:cViewPr>
  </p:outlineViewPr>
  <p:notesTextViewPr>
    <p:cViewPr>
      <p:scale>
        <a:sx n="100" d="100"/>
        <a:sy n="100" d="100"/>
      </p:scale>
      <p:origin x="0" y="0"/>
    </p:cViewPr>
  </p:notesTextViewPr>
  <p:sorterViewPr>
    <p:cViewPr>
      <p:scale>
        <a:sx n="90" d="100"/>
        <a:sy n="90" d="100"/>
      </p:scale>
      <p:origin x="0" y="2122"/>
    </p:cViewPr>
  </p:sorterViewPr>
  <p:notesViewPr>
    <p:cSldViewPr snapToGrid="0">
      <p:cViewPr varScale="1">
        <p:scale>
          <a:sx n="63" d="100"/>
          <a:sy n="63" d="100"/>
        </p:scale>
        <p:origin x="-2616" y="-8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56414" cy="465773"/>
          </a:xfrm>
          <a:prstGeom prst="rect">
            <a:avLst/>
          </a:prstGeom>
          <a:noFill/>
          <a:ln w="9525">
            <a:noFill/>
            <a:miter lim="800000"/>
            <a:headEnd/>
            <a:tailEnd/>
          </a:ln>
          <a:effectLst/>
        </p:spPr>
        <p:txBody>
          <a:bodyPr vert="horz" wrap="square" lIns="94018" tIns="47009" rIns="94018" bIns="47009" numCol="1" anchor="t" anchorCtr="0" compatLnSpc="1">
            <a:prstTxWarp prst="textNoShape">
              <a:avLst/>
            </a:prstTxWarp>
          </a:bodyPr>
          <a:lstStyle>
            <a:lvl1pPr eaLnBrk="1" hangingPunct="1">
              <a:defRPr sz="1200" i="0"/>
            </a:lvl1pPr>
          </a:lstStyle>
          <a:p>
            <a:pPr>
              <a:defRPr/>
            </a:pPr>
            <a:endParaRPr lang="en-US" dirty="0"/>
          </a:p>
        </p:txBody>
      </p:sp>
      <p:sp>
        <p:nvSpPr>
          <p:cNvPr id="39939" name="Rectangle 3"/>
          <p:cNvSpPr>
            <a:spLocks noGrp="1" noChangeArrowheads="1"/>
          </p:cNvSpPr>
          <p:nvPr>
            <p:ph type="dt" sz="quarter" idx="1"/>
          </p:nvPr>
        </p:nvSpPr>
        <p:spPr bwMode="auto">
          <a:xfrm>
            <a:off x="3995217" y="0"/>
            <a:ext cx="3056414" cy="465773"/>
          </a:xfrm>
          <a:prstGeom prst="rect">
            <a:avLst/>
          </a:prstGeom>
          <a:noFill/>
          <a:ln w="9525">
            <a:noFill/>
            <a:miter lim="800000"/>
            <a:headEnd/>
            <a:tailEnd/>
          </a:ln>
          <a:effectLst/>
        </p:spPr>
        <p:txBody>
          <a:bodyPr vert="horz" wrap="square" lIns="94018" tIns="47009" rIns="94018" bIns="47009" numCol="1" anchor="t" anchorCtr="0" compatLnSpc="1">
            <a:prstTxWarp prst="textNoShape">
              <a:avLst/>
            </a:prstTxWarp>
          </a:bodyPr>
          <a:lstStyle>
            <a:lvl1pPr algn="r" eaLnBrk="1" hangingPunct="1">
              <a:defRPr sz="1200" i="0"/>
            </a:lvl1pPr>
          </a:lstStyle>
          <a:p>
            <a:pPr>
              <a:defRPr/>
            </a:pPr>
            <a:endParaRPr lang="en-US" dirty="0"/>
          </a:p>
        </p:txBody>
      </p:sp>
      <p:sp>
        <p:nvSpPr>
          <p:cNvPr id="39940" name="Rectangle 4"/>
          <p:cNvSpPr>
            <a:spLocks noGrp="1" noChangeArrowheads="1"/>
          </p:cNvSpPr>
          <p:nvPr>
            <p:ph type="ftr" sz="quarter" idx="2"/>
          </p:nvPr>
        </p:nvSpPr>
        <p:spPr bwMode="auto">
          <a:xfrm>
            <a:off x="0" y="8841738"/>
            <a:ext cx="3056414" cy="465773"/>
          </a:xfrm>
          <a:prstGeom prst="rect">
            <a:avLst/>
          </a:prstGeom>
          <a:noFill/>
          <a:ln w="9525">
            <a:noFill/>
            <a:miter lim="800000"/>
            <a:headEnd/>
            <a:tailEnd/>
          </a:ln>
          <a:effectLst/>
        </p:spPr>
        <p:txBody>
          <a:bodyPr vert="horz" wrap="square" lIns="94018" tIns="47009" rIns="94018" bIns="47009" numCol="1" anchor="b" anchorCtr="0" compatLnSpc="1">
            <a:prstTxWarp prst="textNoShape">
              <a:avLst/>
            </a:prstTxWarp>
          </a:bodyPr>
          <a:lstStyle>
            <a:lvl1pPr eaLnBrk="1" hangingPunct="1">
              <a:defRPr sz="1200" i="0"/>
            </a:lvl1pPr>
          </a:lstStyle>
          <a:p>
            <a:pPr>
              <a:defRPr/>
            </a:pPr>
            <a:endParaRPr lang="en-US" dirty="0"/>
          </a:p>
        </p:txBody>
      </p:sp>
      <p:sp>
        <p:nvSpPr>
          <p:cNvPr id="39941" name="Rectangle 5"/>
          <p:cNvSpPr>
            <a:spLocks noGrp="1" noChangeArrowheads="1"/>
          </p:cNvSpPr>
          <p:nvPr>
            <p:ph type="sldNum" sz="quarter" idx="3"/>
          </p:nvPr>
        </p:nvSpPr>
        <p:spPr bwMode="auto">
          <a:xfrm>
            <a:off x="3995217" y="8841738"/>
            <a:ext cx="3056414" cy="465773"/>
          </a:xfrm>
          <a:prstGeom prst="rect">
            <a:avLst/>
          </a:prstGeom>
          <a:noFill/>
          <a:ln w="9525">
            <a:noFill/>
            <a:miter lim="800000"/>
            <a:headEnd/>
            <a:tailEnd/>
          </a:ln>
          <a:effectLst/>
        </p:spPr>
        <p:txBody>
          <a:bodyPr vert="horz" wrap="square" lIns="94018" tIns="47009" rIns="94018" bIns="47009" numCol="1" anchor="b" anchorCtr="0" compatLnSpc="1">
            <a:prstTxWarp prst="textNoShape">
              <a:avLst/>
            </a:prstTxWarp>
          </a:bodyPr>
          <a:lstStyle>
            <a:lvl1pPr algn="r" eaLnBrk="1" hangingPunct="1">
              <a:defRPr sz="1200" i="0"/>
            </a:lvl1pPr>
          </a:lstStyle>
          <a:p>
            <a:pPr>
              <a:defRPr/>
            </a:pPr>
            <a:fld id="{7180BAAA-2873-49DF-8A8B-DC1CEAE9421E}" type="slidenum">
              <a:rPr lang="en-US"/>
              <a:pPr>
                <a:defRPr/>
              </a:pPr>
              <a:t>‹#›</a:t>
            </a:fld>
            <a:endParaRPr lang="en-US" dirty="0"/>
          </a:p>
        </p:txBody>
      </p:sp>
    </p:spTree>
    <p:extLst>
      <p:ext uri="{BB962C8B-B14F-4D97-AF65-F5344CB8AC3E}">
        <p14:creationId xmlns:p14="http://schemas.microsoft.com/office/powerpoint/2010/main" val="303108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56414" cy="465773"/>
          </a:xfrm>
          <a:prstGeom prst="rect">
            <a:avLst/>
          </a:prstGeom>
          <a:noFill/>
          <a:ln w="9525">
            <a:noFill/>
            <a:miter lim="800000"/>
            <a:headEnd/>
            <a:tailEnd/>
          </a:ln>
          <a:effectLst/>
        </p:spPr>
        <p:txBody>
          <a:bodyPr vert="horz" wrap="square" lIns="94018" tIns="47009" rIns="94018" bIns="47009" numCol="1" anchor="t" anchorCtr="0" compatLnSpc="1">
            <a:prstTxWarp prst="textNoShape">
              <a:avLst/>
            </a:prstTxWarp>
          </a:bodyPr>
          <a:lstStyle>
            <a:lvl1pPr eaLnBrk="1" hangingPunct="1">
              <a:defRPr sz="1200" i="0"/>
            </a:lvl1pPr>
          </a:lstStyle>
          <a:p>
            <a:pPr>
              <a:defRPr/>
            </a:pPr>
            <a:endParaRPr lang="en-US" dirty="0"/>
          </a:p>
        </p:txBody>
      </p:sp>
      <p:sp>
        <p:nvSpPr>
          <p:cNvPr id="3075" name="Rectangle 3"/>
          <p:cNvSpPr>
            <a:spLocks noGrp="1" noChangeArrowheads="1"/>
          </p:cNvSpPr>
          <p:nvPr>
            <p:ph type="dt" idx="1"/>
          </p:nvPr>
        </p:nvSpPr>
        <p:spPr bwMode="auto">
          <a:xfrm>
            <a:off x="3995217" y="0"/>
            <a:ext cx="3056414" cy="465773"/>
          </a:xfrm>
          <a:prstGeom prst="rect">
            <a:avLst/>
          </a:prstGeom>
          <a:noFill/>
          <a:ln w="9525">
            <a:noFill/>
            <a:miter lim="800000"/>
            <a:headEnd/>
            <a:tailEnd/>
          </a:ln>
          <a:effectLst/>
        </p:spPr>
        <p:txBody>
          <a:bodyPr vert="horz" wrap="square" lIns="94018" tIns="47009" rIns="94018" bIns="47009" numCol="1" anchor="t" anchorCtr="0" compatLnSpc="1">
            <a:prstTxWarp prst="textNoShape">
              <a:avLst/>
            </a:prstTxWarp>
          </a:bodyPr>
          <a:lstStyle>
            <a:lvl1pPr algn="r" eaLnBrk="1" hangingPunct="1">
              <a:defRPr sz="1200" i="0"/>
            </a:lvl1pPr>
          </a:lstStyle>
          <a:p>
            <a:pPr>
              <a:defRPr/>
            </a:pPr>
            <a:endParaRPr lang="en-US" dirty="0"/>
          </a:p>
        </p:txBody>
      </p:sp>
      <p:sp>
        <p:nvSpPr>
          <p:cNvPr id="7168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5327" y="4422459"/>
            <a:ext cx="5642610" cy="4188778"/>
          </a:xfrm>
          <a:prstGeom prst="rect">
            <a:avLst/>
          </a:prstGeom>
          <a:noFill/>
          <a:ln w="9525">
            <a:noFill/>
            <a:miter lim="800000"/>
            <a:headEnd/>
            <a:tailEnd/>
          </a:ln>
          <a:effectLst/>
        </p:spPr>
        <p:txBody>
          <a:bodyPr vert="horz" wrap="square" lIns="94018" tIns="47009" rIns="94018" bIns="470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41738"/>
            <a:ext cx="3056414" cy="465773"/>
          </a:xfrm>
          <a:prstGeom prst="rect">
            <a:avLst/>
          </a:prstGeom>
          <a:noFill/>
          <a:ln w="9525">
            <a:noFill/>
            <a:miter lim="800000"/>
            <a:headEnd/>
            <a:tailEnd/>
          </a:ln>
          <a:effectLst/>
        </p:spPr>
        <p:txBody>
          <a:bodyPr vert="horz" wrap="square" lIns="94018" tIns="47009" rIns="94018" bIns="47009" numCol="1" anchor="b" anchorCtr="0" compatLnSpc="1">
            <a:prstTxWarp prst="textNoShape">
              <a:avLst/>
            </a:prstTxWarp>
          </a:bodyPr>
          <a:lstStyle>
            <a:lvl1pPr eaLnBrk="1" hangingPunct="1">
              <a:defRPr sz="1200" i="0"/>
            </a:lvl1pPr>
          </a:lstStyle>
          <a:p>
            <a:pPr>
              <a:defRPr/>
            </a:pPr>
            <a:endParaRPr lang="en-US" dirty="0"/>
          </a:p>
        </p:txBody>
      </p:sp>
      <p:sp>
        <p:nvSpPr>
          <p:cNvPr id="3079" name="Rectangle 7"/>
          <p:cNvSpPr>
            <a:spLocks noGrp="1" noChangeArrowheads="1"/>
          </p:cNvSpPr>
          <p:nvPr>
            <p:ph type="sldNum" sz="quarter" idx="5"/>
          </p:nvPr>
        </p:nvSpPr>
        <p:spPr bwMode="auto">
          <a:xfrm>
            <a:off x="3995217" y="8841738"/>
            <a:ext cx="3056414" cy="465773"/>
          </a:xfrm>
          <a:prstGeom prst="rect">
            <a:avLst/>
          </a:prstGeom>
          <a:noFill/>
          <a:ln w="9525">
            <a:noFill/>
            <a:miter lim="800000"/>
            <a:headEnd/>
            <a:tailEnd/>
          </a:ln>
          <a:effectLst/>
        </p:spPr>
        <p:txBody>
          <a:bodyPr vert="horz" wrap="square" lIns="94018" tIns="47009" rIns="94018" bIns="47009" numCol="1" anchor="b" anchorCtr="0" compatLnSpc="1">
            <a:prstTxWarp prst="textNoShape">
              <a:avLst/>
            </a:prstTxWarp>
          </a:bodyPr>
          <a:lstStyle>
            <a:lvl1pPr algn="r" eaLnBrk="1" hangingPunct="1">
              <a:defRPr sz="1200" i="0"/>
            </a:lvl1pPr>
          </a:lstStyle>
          <a:p>
            <a:pPr>
              <a:defRPr/>
            </a:pPr>
            <a:fld id="{DC952207-AFF0-4509-B2D6-601B1E9FA6C2}" type="slidenum">
              <a:rPr lang="en-US"/>
              <a:pPr>
                <a:defRPr/>
              </a:pPr>
              <a:t>‹#›</a:t>
            </a:fld>
            <a:endParaRPr lang="en-US" dirty="0"/>
          </a:p>
        </p:txBody>
      </p:sp>
    </p:spTree>
    <p:extLst>
      <p:ext uri="{BB962C8B-B14F-4D97-AF65-F5344CB8AC3E}">
        <p14:creationId xmlns:p14="http://schemas.microsoft.com/office/powerpoint/2010/main" val="4150241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lessons we need and the support we need are all right there. We just have to make the decision to hang out with those folks and rise up to the challenges and opportunities that are within our reach. We can all step up to a bigger table, have more success on our own terms, and make a difference for those we are here to serve. </a:t>
            </a:r>
          </a:p>
          <a:p>
            <a:endParaRPr lang="en-US" dirty="0" smtClean="0"/>
          </a:p>
          <a:p>
            <a:r>
              <a:rPr lang="en-US" dirty="0" smtClean="0"/>
              <a:t>That means knowing who our people are, why we are the right talent to fill the need, being clear about how folks can engage us, and wanting it enough to keep fighting for it. That big table has a place for each and every one of us.</a:t>
            </a:r>
          </a:p>
          <a:p>
            <a:endParaRPr lang="en-US" dirty="0" smtClean="0"/>
          </a:p>
          <a:p>
            <a:r>
              <a:rPr lang="en-US" dirty="0" smtClean="0"/>
              <a:t>My speaking career took a huge leap as a direct result of being in </a:t>
            </a:r>
            <a:r>
              <a:rPr lang="en-US" dirty="0" smtClean="0"/>
              <a:t>one live event </a:t>
            </a:r>
            <a:r>
              <a:rPr lang="en-US" dirty="0" smtClean="0"/>
              <a:t>room just over a year ago. That same result can happen for those who want that outcome or even something better. How much do you</a:t>
            </a:r>
            <a:r>
              <a:rPr lang="en-US" baseline="0" dirty="0" smtClean="0"/>
              <a:t> </a:t>
            </a:r>
            <a:r>
              <a:rPr lang="en-US" dirty="0" smtClean="0"/>
              <a:t>want it and is now the time to take the medicine and be lifted up along your</a:t>
            </a:r>
            <a:r>
              <a:rPr lang="en-US" baseline="0" dirty="0" smtClean="0"/>
              <a:t> climb?</a:t>
            </a:r>
          </a:p>
          <a:p>
            <a:endParaRPr lang="en-US" dirty="0" smtClean="0"/>
          </a:p>
          <a:p>
            <a:r>
              <a:rPr lang="en-US" dirty="0" smtClean="0"/>
              <a:t>You surround yourself with people who can lift you higher.  The answers we seek are all</a:t>
            </a:r>
            <a:r>
              <a:rPr lang="en-US" baseline="0" dirty="0" smtClean="0"/>
              <a:t> within this room</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3</a:t>
            </a:fld>
            <a:endParaRPr lang="en-US" dirty="0"/>
          </a:p>
        </p:txBody>
      </p:sp>
    </p:spTree>
    <p:extLst>
      <p:ext uri="{BB962C8B-B14F-4D97-AF65-F5344CB8AC3E}">
        <p14:creationId xmlns:p14="http://schemas.microsoft.com/office/powerpoint/2010/main" val="2636311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22</a:t>
            </a:fld>
            <a:endParaRPr lang="en-US" dirty="0"/>
          </a:p>
        </p:txBody>
      </p:sp>
    </p:spTree>
    <p:extLst>
      <p:ext uri="{BB962C8B-B14F-4D97-AF65-F5344CB8AC3E}">
        <p14:creationId xmlns:p14="http://schemas.microsoft.com/office/powerpoint/2010/main" val="91028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Leading teleseminars</a:t>
            </a:r>
          </a:p>
          <a:p>
            <a:r>
              <a:rPr lang="en-US" dirty="0" smtClean="0"/>
              <a:t>Building a responsive, loyal list of buyers, clients and champions</a:t>
            </a:r>
          </a:p>
          <a:p>
            <a:r>
              <a:rPr lang="en-US" dirty="0" smtClean="0"/>
              <a:t>Creating lead magnets that convert</a:t>
            </a:r>
          </a:p>
          <a:p>
            <a:r>
              <a:rPr lang="en-US" dirty="0" smtClean="0"/>
              <a:t>Setting up a shopping cart and learning how to use it</a:t>
            </a:r>
          </a:p>
          <a:p>
            <a:r>
              <a:rPr lang="en-US" dirty="0" smtClean="0"/>
              <a:t>Becoming a trusted joint venture partner </a:t>
            </a:r>
          </a:p>
          <a:p>
            <a:r>
              <a:rPr lang="en-US" dirty="0" smtClean="0"/>
              <a:t>Creating information products, packages that sell, and keynotes that inspire …</a:t>
            </a:r>
          </a:p>
          <a:p>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24</a:t>
            </a:fld>
            <a:endParaRPr lang="en-US" dirty="0"/>
          </a:p>
        </p:txBody>
      </p:sp>
    </p:spTree>
    <p:extLst>
      <p:ext uri="{BB962C8B-B14F-4D97-AF65-F5344CB8AC3E}">
        <p14:creationId xmlns:p14="http://schemas.microsoft.com/office/powerpoint/2010/main" val="2293471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woman who once applied to every medical school in the country and was rejected by all of them, only to reapply the following year.</a:t>
            </a:r>
          </a:p>
          <a:p>
            <a:r>
              <a:rPr lang="en-US" baseline="0" dirty="0" smtClean="0"/>
              <a:t>She was 35 years old, pregnant without a husband. And she wanted to be a doctor. She was worried she was too old to get started.  And her mother said, “Someday, you’ll be 50 years old.  You can be a doctor at 50 … or not. Either way, it’s up to you.”  So, she said yes to medical school and became an Emergency Room doctor.   </a:t>
            </a:r>
          </a:p>
          <a:p>
            <a:endParaRPr lang="en-US" baseline="0" dirty="0" smtClean="0"/>
          </a:p>
          <a:p>
            <a:r>
              <a:rPr lang="en-US" baseline="0" dirty="0" smtClean="0"/>
              <a:t>She is the walking talking poster child of what it is to be an action taker, results maker, and never let excuses stand in the way of her dreams.</a:t>
            </a:r>
          </a:p>
          <a:p>
            <a:endParaRPr lang="en-US" baseline="0" dirty="0" smtClean="0"/>
          </a:p>
          <a:p>
            <a:r>
              <a:rPr lang="en-US" baseline="0" dirty="0" smtClean="0"/>
              <a:t>And, she knew there was more for her.</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28</a:t>
            </a:fld>
            <a:endParaRPr lang="en-US" dirty="0"/>
          </a:p>
        </p:txBody>
      </p:sp>
    </p:spTree>
    <p:extLst>
      <p:ext uri="{BB962C8B-B14F-4D97-AF65-F5344CB8AC3E}">
        <p14:creationId xmlns:p14="http://schemas.microsoft.com/office/powerpoint/2010/main" val="2453756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She left Emergency Medicine and launched a med spa to turn back the hands of time with needles and not knives. She was called to write a book and speak and join the NSA.  And she didn’t know how. Here is where fate took a hand to both of our benefit.  Dr. Susan O’Malley heard me speak on a </a:t>
            </a:r>
            <a:r>
              <a:rPr lang="en-US" baseline="0" dirty="0" err="1" smtClean="0"/>
              <a:t>telesummit</a:t>
            </a:r>
            <a:r>
              <a:rPr lang="en-US" baseline="0" dirty="0" smtClean="0"/>
              <a:t>.  She decided to invest is a $97 information product.  And then she joined a group program.  And then she leap frogged into my Get Known Get Paid Private Mentoring Program to have my expertise and support all to herself.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She wanted to make success happen faster and easier with the support of a mentor who had ‘been there, done that, and already had the t shirt.”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dirty="0" smtClean="0"/>
              <a:t>Entrepreneur – Madison Med Spa</a:t>
            </a:r>
          </a:p>
          <a:p>
            <a:r>
              <a:rPr lang="en-US" dirty="0" smtClean="0"/>
              <a:t>Called to become and author and speaker</a:t>
            </a:r>
          </a:p>
          <a:p>
            <a:r>
              <a:rPr lang="en-US" dirty="0" smtClean="0"/>
              <a:t>Wanted to earn her membership in the National Speakers Association</a:t>
            </a:r>
          </a:p>
          <a:p>
            <a:r>
              <a:rPr lang="en-US" dirty="0" smtClean="0"/>
              <a:t>Did not have a ‘sizzle reel’</a:t>
            </a:r>
          </a:p>
          <a:p>
            <a:r>
              <a:rPr lang="en-US" dirty="0" smtClean="0"/>
              <a:t>Was not represented by a top speakers bureau</a:t>
            </a:r>
          </a:p>
          <a:p>
            <a:r>
              <a:rPr lang="en-US" dirty="0" smtClean="0"/>
              <a:t>She didn’t know how do move forward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what has happened since?</a:t>
            </a:r>
          </a:p>
          <a:p>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29</a:t>
            </a:fld>
            <a:endParaRPr lang="en-US" dirty="0"/>
          </a:p>
        </p:txBody>
      </p:sp>
    </p:spTree>
    <p:extLst>
      <p:ext uri="{BB962C8B-B14F-4D97-AF65-F5344CB8AC3E}">
        <p14:creationId xmlns:p14="http://schemas.microsoft.com/office/powerpoint/2010/main" val="3757522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charset="0"/>
                <a:ea typeface="ＭＳ Ｐゴシック" pitchFamily="-106" charset="-128"/>
              </a:defRPr>
            </a:lvl1pPr>
            <a:lvl2pPr marL="752460" indent="-289408">
              <a:defRPr i="1">
                <a:solidFill>
                  <a:schemeClr val="tx1"/>
                </a:solidFill>
                <a:latin typeface="Arial" charset="0"/>
                <a:ea typeface="ＭＳ Ｐゴシック" pitchFamily="-106" charset="-128"/>
              </a:defRPr>
            </a:lvl2pPr>
            <a:lvl3pPr marL="1157630" indent="-231526">
              <a:defRPr i="1">
                <a:solidFill>
                  <a:schemeClr val="tx1"/>
                </a:solidFill>
                <a:latin typeface="Arial" charset="0"/>
                <a:ea typeface="ＭＳ Ｐゴシック" pitchFamily="-106" charset="-128"/>
              </a:defRPr>
            </a:lvl3pPr>
            <a:lvl4pPr marL="1620683" indent="-231526">
              <a:defRPr i="1">
                <a:solidFill>
                  <a:schemeClr val="tx1"/>
                </a:solidFill>
                <a:latin typeface="Arial" charset="0"/>
                <a:ea typeface="ＭＳ Ｐゴシック" pitchFamily="-106" charset="-128"/>
              </a:defRPr>
            </a:lvl4pPr>
            <a:lvl5pPr marL="2083735" indent="-231526">
              <a:defRPr i="1">
                <a:solidFill>
                  <a:schemeClr val="tx1"/>
                </a:solidFill>
                <a:latin typeface="Arial" charset="0"/>
                <a:ea typeface="ＭＳ Ｐゴシック" pitchFamily="-106" charset="-128"/>
              </a:defRPr>
            </a:lvl5pPr>
            <a:lvl6pPr marL="2546787" indent="-231526" eaLnBrk="0" fontAlgn="base" hangingPunct="0">
              <a:spcBef>
                <a:spcPct val="0"/>
              </a:spcBef>
              <a:spcAft>
                <a:spcPct val="0"/>
              </a:spcAft>
              <a:defRPr i="1">
                <a:solidFill>
                  <a:schemeClr val="tx1"/>
                </a:solidFill>
                <a:latin typeface="Arial" charset="0"/>
                <a:ea typeface="ＭＳ Ｐゴシック" pitchFamily="-106" charset="-128"/>
              </a:defRPr>
            </a:lvl6pPr>
            <a:lvl7pPr marL="3009839" indent="-231526" eaLnBrk="0" fontAlgn="base" hangingPunct="0">
              <a:spcBef>
                <a:spcPct val="0"/>
              </a:spcBef>
              <a:spcAft>
                <a:spcPct val="0"/>
              </a:spcAft>
              <a:defRPr i="1">
                <a:solidFill>
                  <a:schemeClr val="tx1"/>
                </a:solidFill>
                <a:latin typeface="Arial" charset="0"/>
                <a:ea typeface="ＭＳ Ｐゴシック" pitchFamily="-106" charset="-128"/>
              </a:defRPr>
            </a:lvl7pPr>
            <a:lvl8pPr marL="3472891" indent="-231526" eaLnBrk="0" fontAlgn="base" hangingPunct="0">
              <a:spcBef>
                <a:spcPct val="0"/>
              </a:spcBef>
              <a:spcAft>
                <a:spcPct val="0"/>
              </a:spcAft>
              <a:defRPr i="1">
                <a:solidFill>
                  <a:schemeClr val="tx1"/>
                </a:solidFill>
                <a:latin typeface="Arial" charset="0"/>
                <a:ea typeface="ＭＳ Ｐゴシック" pitchFamily="-106" charset="-128"/>
              </a:defRPr>
            </a:lvl8pPr>
            <a:lvl9pPr marL="3935943" indent="-231526" eaLnBrk="0" fontAlgn="base" hangingPunct="0">
              <a:spcBef>
                <a:spcPct val="0"/>
              </a:spcBef>
              <a:spcAft>
                <a:spcPct val="0"/>
              </a:spcAft>
              <a:defRPr i="1">
                <a:solidFill>
                  <a:schemeClr val="tx1"/>
                </a:solidFill>
                <a:latin typeface="Arial" charset="0"/>
                <a:ea typeface="ＭＳ Ｐゴシック" pitchFamily="-106" charset="-128"/>
              </a:defRPr>
            </a:lvl9pPr>
          </a:lstStyle>
          <a:p>
            <a:fld id="{570ACA5C-76F0-4E07-84F1-83A8F615FEBE}" type="slidenum">
              <a:rPr lang="en-US" i="0" smtClean="0"/>
              <a:pPr/>
              <a:t>35</a:t>
            </a:fld>
            <a:endParaRPr lang="en-US" i="0" dirty="0"/>
          </a:p>
        </p:txBody>
      </p:sp>
    </p:spTree>
    <p:extLst>
      <p:ext uri="{BB962C8B-B14F-4D97-AF65-F5344CB8AC3E}">
        <p14:creationId xmlns:p14="http://schemas.microsoft.com/office/powerpoint/2010/main" val="400291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b="1" dirty="0" smtClean="0"/>
              <a:t>Seek Support .</a:t>
            </a:r>
          </a:p>
          <a:p>
            <a:pPr marL="0" indent="0" algn="ctr">
              <a:buNone/>
            </a:pPr>
            <a:r>
              <a:rPr lang="en-US" b="1" dirty="0" smtClean="0"/>
              <a:t>Stay with It Long Enough to Succeed.</a:t>
            </a:r>
          </a:p>
          <a:p>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37</a:t>
            </a:fld>
            <a:endParaRPr lang="en-US" dirty="0"/>
          </a:p>
        </p:txBody>
      </p:sp>
    </p:spTree>
    <p:extLst>
      <p:ext uri="{BB962C8B-B14F-4D97-AF65-F5344CB8AC3E}">
        <p14:creationId xmlns:p14="http://schemas.microsoft.com/office/powerpoint/2010/main" val="23177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38</a:t>
            </a:fld>
            <a:endParaRPr lang="en-US" dirty="0"/>
          </a:p>
        </p:txBody>
      </p:sp>
    </p:spTree>
    <p:extLst>
      <p:ext uri="{BB962C8B-B14F-4D97-AF65-F5344CB8AC3E}">
        <p14:creationId xmlns:p14="http://schemas.microsoft.com/office/powerpoint/2010/main" val="1351786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And get expert support to fill in the gaps.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39</a:t>
            </a:fld>
            <a:endParaRPr lang="en-US" dirty="0"/>
          </a:p>
        </p:txBody>
      </p:sp>
    </p:spTree>
    <p:extLst>
      <p:ext uri="{BB962C8B-B14F-4D97-AF65-F5344CB8AC3E}">
        <p14:creationId xmlns:p14="http://schemas.microsoft.com/office/powerpoint/2010/main" val="4202516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Serious. Know</a:t>
            </a:r>
            <a:r>
              <a:rPr lang="en-US" baseline="0" dirty="0" smtClean="0"/>
              <a:t> enough that I am the teacher to guide you forward.</a:t>
            </a:r>
          </a:p>
          <a:p>
            <a:endParaRPr lang="en-US" baseline="0" dirty="0" smtClean="0"/>
          </a:p>
          <a:p>
            <a:r>
              <a:rPr lang="en-US" baseline="0" dirty="0" smtClean="0"/>
              <a:t>Action taker.  Results maker.  No excuses. Ready to rock your results.</a:t>
            </a:r>
          </a:p>
          <a:p>
            <a:endParaRPr lang="en-US" baseline="0" dirty="0" smtClean="0"/>
          </a:p>
          <a:p>
            <a:r>
              <a:rPr lang="en-US" baseline="0" dirty="0" smtClean="0"/>
              <a:t>I’ll send you an application and I’ll meet with those who feel like </a:t>
            </a:r>
            <a:r>
              <a:rPr lang="en-US" baseline="0" smtClean="0"/>
              <a:t>a fit.</a:t>
            </a: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63</a:t>
            </a:fld>
            <a:endParaRPr lang="en-US" dirty="0"/>
          </a:p>
        </p:txBody>
      </p:sp>
    </p:spTree>
    <p:extLst>
      <p:ext uri="{BB962C8B-B14F-4D97-AF65-F5344CB8AC3E}">
        <p14:creationId xmlns:p14="http://schemas.microsoft.com/office/powerpoint/2010/main" val="282818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Opportunity</a:t>
            </a:r>
            <a:r>
              <a:rPr lang="en-US" baseline="0" dirty="0" smtClean="0"/>
              <a:t> comes knocking when you least expect it. And it’s how you respond to that opportunity that can make the biggest difference.</a:t>
            </a:r>
          </a:p>
          <a:p>
            <a:endParaRPr lang="en-US" baseline="0" dirty="0" smtClean="0"/>
          </a:p>
          <a:p>
            <a:r>
              <a:rPr lang="en-US" baseline="0" dirty="0" smtClean="0"/>
              <a:t>Being ready counts for a lot.   Come with me …</a:t>
            </a: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4</a:t>
            </a:fld>
            <a:endParaRPr lang="en-US" dirty="0"/>
          </a:p>
        </p:txBody>
      </p:sp>
    </p:spTree>
    <p:extLst>
      <p:ext uri="{BB962C8B-B14F-4D97-AF65-F5344CB8AC3E}">
        <p14:creationId xmlns:p14="http://schemas.microsoft.com/office/powerpoint/2010/main" val="190739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smtClean="0"/>
              <a:t>We must make the most of it. It’s a disservice </a:t>
            </a:r>
            <a:r>
              <a:rPr lang="en-US" sz="1200" i="1" dirty="0" smtClean="0"/>
              <a:t>NOT</a:t>
            </a:r>
            <a:r>
              <a:rPr lang="en-US" sz="1200" dirty="0" smtClean="0"/>
              <a:t> to.</a:t>
            </a:r>
          </a:p>
          <a:p>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5</a:t>
            </a:fld>
            <a:endParaRPr lang="en-US" dirty="0"/>
          </a:p>
        </p:txBody>
      </p:sp>
    </p:spTree>
    <p:extLst>
      <p:ext uri="{BB962C8B-B14F-4D97-AF65-F5344CB8AC3E}">
        <p14:creationId xmlns:p14="http://schemas.microsoft.com/office/powerpoint/2010/main" val="226287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the author of Bye-Bye Boring Bio, a contributing author to Speak More, and I took the live or virtual stage myself 43 times in 2016 to the right audiences</a:t>
            </a:r>
            <a:r>
              <a:rPr lang="en-US" baseline="0" dirty="0" smtClean="0"/>
              <a:t> to benefit from my message.  </a:t>
            </a: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7</a:t>
            </a:fld>
            <a:endParaRPr lang="en-US" dirty="0"/>
          </a:p>
        </p:txBody>
      </p:sp>
    </p:spTree>
    <p:extLst>
      <p:ext uri="{BB962C8B-B14F-4D97-AF65-F5344CB8AC3E}">
        <p14:creationId xmlns:p14="http://schemas.microsoft.com/office/powerpoint/2010/main" val="73138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a:t>
            </a:r>
            <a:r>
              <a:rPr lang="en-US" baseline="0" dirty="0" smtClean="0"/>
              <a:t> E Women Network Conference in Dallas,  NSA International Conference. </a:t>
            </a: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8</a:t>
            </a:fld>
            <a:endParaRPr lang="en-US" dirty="0"/>
          </a:p>
        </p:txBody>
      </p:sp>
    </p:spTree>
    <p:extLst>
      <p:ext uri="{BB962C8B-B14F-4D97-AF65-F5344CB8AC3E}">
        <p14:creationId xmlns:p14="http://schemas.microsoft.com/office/powerpoint/2010/main" val="312081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wrote a book in 3 weeks. Shared it</a:t>
            </a:r>
            <a:r>
              <a:rPr lang="en-US" baseline="0" dirty="0" smtClean="0"/>
              <a:t> with a small group. And got so many raves that I decided to sell it online. Orders came one right after the other. That book saved my bacon at the precise time I needed to bring it home. And I was off to the races in a new direction as an online marketer with a book that solved an urgent problem a lot of folks were struggling with. How to attract clients right away after being shown the door to corporate jobs.</a:t>
            </a:r>
          </a:p>
          <a:p>
            <a:endParaRPr lang="en-US" baseline="0" dirty="0" smtClean="0"/>
          </a:p>
          <a:p>
            <a:r>
              <a:rPr lang="en-US" baseline="0" dirty="0" smtClean="0"/>
              <a:t>Right away and to my surprise, I was invited to give interviews on radio, TV, </a:t>
            </a:r>
            <a:r>
              <a:rPr lang="en-US" baseline="0" dirty="0" err="1" smtClean="0"/>
              <a:t>telesummit</a:t>
            </a:r>
            <a:r>
              <a:rPr lang="en-US" baseline="0" dirty="0" smtClean="0"/>
              <a:t>, webinar.  You name it. I did it.  From my pajamas in the wee hours of the morning and from radio and TV studios.  I made quite a name for myself and was ready for every opportunity.   That helped me rise up from the ashes of my failed PR firm back to a six figure business within six months.  And I’ve consistently brought in six figures or more to my business since then.</a:t>
            </a: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11</a:t>
            </a:fld>
            <a:endParaRPr lang="en-US" dirty="0"/>
          </a:p>
        </p:txBody>
      </p:sp>
    </p:spTree>
    <p:extLst>
      <p:ext uri="{BB962C8B-B14F-4D97-AF65-F5344CB8AC3E}">
        <p14:creationId xmlns:p14="http://schemas.microsoft.com/office/powerpoint/2010/main" val="3925343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a:t>
            </a:r>
            <a:r>
              <a:rPr lang="en-US" dirty="0" smtClean="0"/>
              <a:t>you ever said</a:t>
            </a:r>
            <a:r>
              <a:rPr lang="en-US" baseline="0" dirty="0" smtClean="0"/>
              <a:t> YES to a big opportunity, perhaps before you were ready? Me, too. With very humbling consequences.  My coach in 2002 told me one arm of my success would be tied behind my back if I didn’t speak. So I went kicking and screaming to speaking.  WBO luncheon story.  It was an epic fail.  And I had a choice. Quit or get better. That was my queue to study speaking and commit to getting better.  </a:t>
            </a: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12</a:t>
            </a:fld>
            <a:endParaRPr lang="en-US" dirty="0"/>
          </a:p>
        </p:txBody>
      </p:sp>
    </p:spTree>
    <p:extLst>
      <p:ext uri="{BB962C8B-B14F-4D97-AF65-F5344CB8AC3E}">
        <p14:creationId xmlns:p14="http://schemas.microsoft.com/office/powerpoint/2010/main" val="282218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knew</a:t>
            </a:r>
            <a:r>
              <a:rPr lang="en-US" baseline="0" dirty="0" smtClean="0"/>
              <a:t> I could help a lot of people around the world who were struggling with their message and niche audience. And I wanted to make my impact.  So I kept falling forward in pursuit of that goal.  And I became a pro at finding the gifts when things didn’t go well the first or second time.  </a:t>
            </a:r>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13</a:t>
            </a:fld>
            <a:endParaRPr lang="en-US" dirty="0"/>
          </a:p>
        </p:txBody>
      </p:sp>
    </p:spTree>
    <p:extLst>
      <p:ext uri="{BB962C8B-B14F-4D97-AF65-F5344CB8AC3E}">
        <p14:creationId xmlns:p14="http://schemas.microsoft.com/office/powerpoint/2010/main" val="503288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952207-AFF0-4509-B2D6-601B1E9FA6C2}" type="slidenum">
              <a:rPr lang="en-US" smtClean="0"/>
              <a:pPr>
                <a:defRPr/>
              </a:pPr>
              <a:t>14</a:t>
            </a:fld>
            <a:endParaRPr lang="en-US" dirty="0"/>
          </a:p>
        </p:txBody>
      </p:sp>
    </p:spTree>
    <p:extLst>
      <p:ext uri="{BB962C8B-B14F-4D97-AF65-F5344CB8AC3E}">
        <p14:creationId xmlns:p14="http://schemas.microsoft.com/office/powerpoint/2010/main" val="36021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37344" y="6172200"/>
            <a:ext cx="2133600" cy="5175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pPr>
              <a:defRPr/>
            </a:pPr>
            <a:fld id="{152F0ACD-673B-4EE1-8930-E3F6D9E669DF}"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37344" y="6172200"/>
            <a:ext cx="2133600" cy="5175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1180945" y="5951810"/>
            <a:ext cx="5256399"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572658" y="5951810"/>
            <a:ext cx="608287" cy="365125"/>
          </a:xfrm>
          <a:prstGeom prst="rect">
            <a:avLst/>
          </a:prstGeom>
        </p:spPr>
        <p:txBody>
          <a:bodyPr/>
          <a:lstStyle/>
          <a:p>
            <a:pPr>
              <a:defRPr/>
            </a:pPr>
            <a:fld id="{49DC9B2D-6DC4-41BD-BAA2-176391D2E207}"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37344" y="6172200"/>
            <a:ext cx="2133600" cy="5175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pPr>
              <a:defRPr/>
            </a:pPr>
            <a:fld id="{9A1180CD-206F-4A69-A7CC-CBB880F035F7}"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37344" y="6172200"/>
            <a:ext cx="2133600" cy="5175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pPr>
              <a:defRPr/>
            </a:pPr>
            <a:fld id="{152F0ACD-673B-4EE1-8930-E3F6D9E669DF}" type="slidenum">
              <a:rPr lang="en-US" smtClean="0"/>
              <a:pPr>
                <a:defRPr/>
              </a:pPr>
              <a:t>‹#›</a:t>
            </a:fld>
            <a:endParaRPr lang="en-US" dirty="0"/>
          </a:p>
        </p:txBody>
      </p:sp>
    </p:spTree>
    <p:extLst>
      <p:ext uri="{BB962C8B-B14F-4D97-AF65-F5344CB8AC3E}">
        <p14:creationId xmlns:p14="http://schemas.microsoft.com/office/powerpoint/2010/main" val="3750605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37344" y="6172200"/>
            <a:ext cx="2133600" cy="5175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1180945" y="5951810"/>
            <a:ext cx="5256399"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572658" y="5951810"/>
            <a:ext cx="608287" cy="365125"/>
          </a:xfrm>
          <a:prstGeom prst="rect">
            <a:avLst/>
          </a:prstGeom>
        </p:spPr>
        <p:txBody>
          <a:bodyPr/>
          <a:lstStyle/>
          <a:p>
            <a:pPr>
              <a:defRPr/>
            </a:pPr>
            <a:fld id="{49DC9B2D-6DC4-41BD-BAA2-176391D2E207}" type="slidenum">
              <a:rPr lang="en-US" smtClean="0"/>
              <a:pPr>
                <a:defRPr/>
              </a:pPr>
              <a:t>‹#›</a:t>
            </a:fld>
            <a:endParaRPr lang="en-US" dirty="0"/>
          </a:p>
        </p:txBody>
      </p:sp>
    </p:spTree>
    <p:extLst>
      <p:ext uri="{BB962C8B-B14F-4D97-AF65-F5344CB8AC3E}">
        <p14:creationId xmlns:p14="http://schemas.microsoft.com/office/powerpoint/2010/main" val="3773992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37344" y="6172200"/>
            <a:ext cx="2133600" cy="5175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1180945" y="5951810"/>
            <a:ext cx="5256399"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572658" y="5951810"/>
            <a:ext cx="608287" cy="365125"/>
          </a:xfrm>
          <a:prstGeom prst="rect">
            <a:avLst/>
          </a:prstGeom>
        </p:spPr>
        <p:txBody>
          <a:bodyPr/>
          <a:lstStyle/>
          <a:p>
            <a:pPr>
              <a:defRPr/>
            </a:pPr>
            <a:fld id="{9A1180CD-206F-4A69-A7CC-CBB880F035F7}" type="slidenum">
              <a:rPr lang="en-US" smtClean="0"/>
              <a:pPr>
                <a:defRPr/>
              </a:pPr>
              <a:t>‹#›</a:t>
            </a:fld>
            <a:endParaRPr lang="en-US" dirty="0"/>
          </a:p>
        </p:txBody>
      </p:sp>
    </p:spTree>
    <p:extLst>
      <p:ext uri="{BB962C8B-B14F-4D97-AF65-F5344CB8AC3E}">
        <p14:creationId xmlns:p14="http://schemas.microsoft.com/office/powerpoint/2010/main" val="2173711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7547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tint val="94000"/>
                <a:shade val="100000"/>
                <a:hueMod val="100000"/>
                <a:satMod val="118000"/>
                <a:alpha val="0"/>
                <a:lumMod val="0"/>
              </a:schemeClr>
            </a:gs>
            <a:gs pos="100000">
              <a:srgbClr val="D7CAB3"/>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9287" y="533400"/>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409288" y="1807361"/>
            <a:ext cx="7125112" cy="405143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1" y="0"/>
            <a:ext cx="609599" cy="6857999"/>
          </a:xfrm>
          <a:prstGeom prst="rect">
            <a:avLst/>
          </a:prstGeom>
          <a:effectLst>
            <a:outerShdw blurRad="254000" dist="50800" algn="ctr" rotWithShape="0">
              <a:schemeClr val="tx1">
                <a:lumMod val="50000"/>
                <a:lumOff val="50000"/>
              </a:schemeClr>
            </a:outerShdw>
          </a:effectLst>
        </p:spPr>
      </p:pic>
      <p:sp>
        <p:nvSpPr>
          <p:cNvPr id="8" name="Text Placeholder 2"/>
          <p:cNvSpPr txBox="1">
            <a:spLocks/>
          </p:cNvSpPr>
          <p:nvPr/>
        </p:nvSpPr>
        <p:spPr>
          <a:xfrm>
            <a:off x="1009443" y="6427800"/>
            <a:ext cx="7117178" cy="430200"/>
          </a:xfrm>
          <a:prstGeom prst="rect">
            <a:avLst/>
          </a:prstGeom>
        </p:spPr>
        <p:txBody>
          <a:bodyPr anchor="t">
            <a:normAutofit/>
          </a:bodyPr>
          <a:lstStyle>
            <a:lvl1pPr marL="0" indent="0" algn="r" defTabSz="457200" rtl="0" eaLnBrk="1" latinLnBrk="0" hangingPunct="1">
              <a:spcBef>
                <a:spcPct val="20000"/>
              </a:spcBef>
              <a:spcAft>
                <a:spcPts val="600"/>
              </a:spcAft>
              <a:buClr>
                <a:schemeClr val="tx1">
                  <a:lumMod val="75000"/>
                  <a:lumOff val="25000"/>
                </a:schemeClr>
              </a:buClr>
              <a:buFont typeface="Wingdings 2"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spcAft>
                <a:spcPts val="600"/>
              </a:spcAft>
              <a:buClr>
                <a:schemeClr val="tx1">
                  <a:lumMod val="75000"/>
                  <a:lumOff val="25000"/>
                </a:schemeClr>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tx1">
                  <a:lumMod val="75000"/>
                  <a:lumOff val="25000"/>
                </a:schemeClr>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tx1">
                  <a:lumMod val="75000"/>
                  <a:lumOff val="25000"/>
                </a:schemeClr>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tx1">
                  <a:lumMod val="75000"/>
                  <a:lumOff val="25000"/>
                </a:schemeClr>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endParaRPr lang="en-US" sz="1600" b="1" i="0" dirty="0">
              <a:solidFill>
                <a:srgbClr val="990033"/>
              </a:solidFill>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609599" cy="6857999"/>
          </a:xfrm>
          <a:prstGeom prst="rect">
            <a:avLst/>
          </a:prstGeom>
          <a:effectLst>
            <a:outerShdw blurRad="254000" dist="50800" algn="ctr" rotWithShape="0">
              <a:schemeClr val="tx1">
                <a:lumMod val="50000"/>
                <a:lumOff val="50000"/>
              </a:schemeClr>
            </a:outerShdw>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510222" y="-2503443"/>
            <a:ext cx="109038" cy="8229604"/>
          </a:xfrm>
          <a:prstGeom prst="rect">
            <a:avLst/>
          </a:prstGeom>
          <a:effectLst>
            <a:outerShdw blurRad="127000" dist="88900" sx="40000" sy="40000" algn="ctr" rotWithShape="0">
              <a:schemeClr val="tx1">
                <a:lumMod val="50000"/>
                <a:lumOff val="50000"/>
              </a:schemeClr>
            </a:outerShdw>
          </a:effectLst>
        </p:spPr>
      </p:pic>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SzPct val="150000"/>
        <a:buFont typeface="Wingdings" panose="05000000000000000000" pitchFamily="2" charset="2"/>
        <a:buChar char="Ø"/>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bg2">
            <a:lumMod val="50000"/>
          </a:schemeClr>
        </a:buClr>
        <a:buSzPct val="150000"/>
        <a:buFont typeface="Wingdings" pitchFamily="2" charset="2"/>
        <a:buChar char="§"/>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tx1">
            <a:lumMod val="75000"/>
            <a:lumOff val="25000"/>
          </a:schemeClr>
        </a:buClr>
        <a:buFont typeface="Wingdings 2" charset="2"/>
        <a:buNone/>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tint val="94000"/>
                <a:shade val="100000"/>
                <a:hueMod val="100000"/>
                <a:satMod val="118000"/>
                <a:alpha val="0"/>
                <a:lumMod val="0"/>
              </a:schemeClr>
            </a:gs>
            <a:gs pos="100000">
              <a:srgbClr val="D7CAB3"/>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9287" y="533400"/>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409288"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txBox="1">
            <a:spLocks/>
          </p:cNvSpPr>
          <p:nvPr/>
        </p:nvSpPr>
        <p:spPr>
          <a:xfrm>
            <a:off x="1009443" y="6427800"/>
            <a:ext cx="7117178" cy="430200"/>
          </a:xfrm>
          <a:prstGeom prst="rect">
            <a:avLst/>
          </a:prstGeom>
        </p:spPr>
        <p:txBody>
          <a:bodyPr anchor="t">
            <a:normAutofit/>
          </a:bodyPr>
          <a:lstStyle>
            <a:lvl1pPr marL="0" indent="0" algn="r" defTabSz="457200" rtl="0" eaLnBrk="1" latinLnBrk="0" hangingPunct="1">
              <a:spcBef>
                <a:spcPct val="20000"/>
              </a:spcBef>
              <a:spcAft>
                <a:spcPts val="600"/>
              </a:spcAft>
              <a:buClr>
                <a:schemeClr val="tx1">
                  <a:lumMod val="75000"/>
                  <a:lumOff val="25000"/>
                </a:schemeClr>
              </a:buClr>
              <a:buFont typeface="Wingdings 2"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spcAft>
                <a:spcPts val="600"/>
              </a:spcAft>
              <a:buClr>
                <a:schemeClr val="tx1">
                  <a:lumMod val="75000"/>
                  <a:lumOff val="25000"/>
                </a:schemeClr>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tx1">
                  <a:lumMod val="75000"/>
                  <a:lumOff val="25000"/>
                </a:schemeClr>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tx1">
                  <a:lumMod val="75000"/>
                  <a:lumOff val="25000"/>
                </a:schemeClr>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tx1">
                  <a:lumMod val="75000"/>
                  <a:lumOff val="25000"/>
                </a:schemeClr>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endParaRPr lang="en-US" sz="1600" b="1" i="0" dirty="0">
              <a:solidFill>
                <a:srgbClr val="990033"/>
              </a:solidFill>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535" r="24990"/>
          <a:stretch/>
        </p:blipFill>
        <p:spPr>
          <a:xfrm>
            <a:off x="0" y="0"/>
            <a:ext cx="609599" cy="6858000"/>
          </a:xfrm>
          <a:prstGeom prst="rect">
            <a:avLst/>
          </a:prstGeom>
          <a:effectLst>
            <a:outerShdw blurRad="254000" dist="50800" algn="ctr" rotWithShape="0">
              <a:schemeClr val="tx1">
                <a:lumMod val="50000"/>
                <a:lumOff val="50000"/>
              </a:schemeClr>
            </a:outerShdw>
          </a:effec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48841" r="-1"/>
          <a:stretch/>
        </p:blipFill>
        <p:spPr>
          <a:xfrm>
            <a:off x="8458200" y="0"/>
            <a:ext cx="685800" cy="6858000"/>
          </a:xfrm>
          <a:prstGeom prst="rect">
            <a:avLst/>
          </a:prstGeom>
          <a:effectLst>
            <a:outerShdw blurRad="254000" dist="50800" dir="7200000" algn="ctr" rotWithShape="0">
              <a:schemeClr val="tx1">
                <a:lumMod val="50000"/>
                <a:lumOff val="50000"/>
              </a:schemeClr>
            </a:outerShdw>
          </a:effectLst>
        </p:spPr>
      </p:pic>
    </p:spTree>
    <p:extLst>
      <p:ext uri="{BB962C8B-B14F-4D97-AF65-F5344CB8AC3E}">
        <p14:creationId xmlns:p14="http://schemas.microsoft.com/office/powerpoint/2010/main" val="3367414089"/>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www.sizzlingspeakersheet.com/"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hyperlink" Target="http://www.authenticvisibility.com/leave-a-testimonial"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www.ditchtheguesswork-pinkspoon.com/"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mailto:nancy@getknowngetpaid.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62" y="434546"/>
            <a:ext cx="7125113" cy="924475"/>
          </a:xfrm>
        </p:spPr>
        <p:txBody>
          <a:bodyPr/>
          <a:lstStyle/>
          <a:p>
            <a:pPr algn="ctr"/>
            <a:r>
              <a:rPr lang="en-US" dirty="0" smtClean="0"/>
              <a:t>Have </a:t>
            </a:r>
            <a:r>
              <a:rPr lang="en-US" dirty="0" smtClean="0"/>
              <a:t>you ever felt stuck at the little kid’s table?</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659" y="1987784"/>
            <a:ext cx="7000195" cy="3657600"/>
          </a:xfrm>
        </p:spPr>
      </p:pic>
    </p:spTree>
    <p:extLst>
      <p:ext uri="{BB962C8B-B14F-4D97-AF65-F5344CB8AC3E}">
        <p14:creationId xmlns:p14="http://schemas.microsoft.com/office/powerpoint/2010/main" val="2061330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17" y="545757"/>
            <a:ext cx="7125113" cy="924475"/>
          </a:xfrm>
        </p:spPr>
        <p:txBody>
          <a:bodyPr/>
          <a:lstStyle/>
          <a:p>
            <a:pPr algn="ctr"/>
            <a:r>
              <a:rPr lang="en-US" dirty="0" smtClean="0"/>
              <a:t>My Lowest Moment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2896" y="2440927"/>
            <a:ext cx="4224827" cy="2926080"/>
          </a:xfrm>
        </p:spPr>
      </p:pic>
    </p:spTree>
    <p:extLst>
      <p:ext uri="{BB962C8B-B14F-4D97-AF65-F5344CB8AC3E}">
        <p14:creationId xmlns:p14="http://schemas.microsoft.com/office/powerpoint/2010/main" val="4255605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01" y="521044"/>
            <a:ext cx="7125113" cy="924475"/>
          </a:xfrm>
        </p:spPr>
        <p:txBody>
          <a:bodyPr/>
          <a:lstStyle/>
          <a:p>
            <a:pPr algn="ctr"/>
            <a:r>
              <a:rPr lang="en-US" dirty="0" smtClean="0"/>
              <a:t>A </a:t>
            </a:r>
            <a:r>
              <a:rPr lang="en-US" b="1" dirty="0" smtClean="0"/>
              <a:t>dare</a:t>
            </a:r>
            <a:r>
              <a:rPr lang="en-US" dirty="0" smtClean="0"/>
              <a:t> from a friend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7595" y="1967148"/>
            <a:ext cx="4876800" cy="3657600"/>
          </a:xfrm>
        </p:spPr>
      </p:pic>
    </p:spTree>
    <p:extLst>
      <p:ext uri="{BB962C8B-B14F-4D97-AF65-F5344CB8AC3E}">
        <p14:creationId xmlns:p14="http://schemas.microsoft.com/office/powerpoint/2010/main" val="435938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374" y="409833"/>
            <a:ext cx="7125113" cy="924475"/>
          </a:xfrm>
        </p:spPr>
        <p:txBody>
          <a:bodyPr/>
          <a:lstStyle/>
          <a:p>
            <a:pPr algn="ctr"/>
            <a:r>
              <a:rPr lang="en-US" sz="2000" dirty="0" smtClean="0"/>
              <a:t>“Falling forward is better than standing still.”</a:t>
            </a:r>
            <a:br>
              <a:rPr lang="en-US" sz="2000" dirty="0" smtClean="0"/>
            </a:br>
            <a:r>
              <a:rPr lang="en-US" sz="2000" dirty="0" smtClean="0"/>
              <a:t/>
            </a:r>
            <a:br>
              <a:rPr lang="en-US" sz="2000" dirty="0" smtClean="0"/>
            </a:br>
            <a:r>
              <a:rPr lang="en-US" sz="2000" dirty="0" smtClean="0"/>
              <a:t>-- World Champion Toastmaster Darren </a:t>
            </a:r>
            <a:r>
              <a:rPr lang="en-US" sz="2000" dirty="0" err="1" smtClean="0"/>
              <a:t>LaCroix</a:t>
            </a:r>
            <a:endParaRPr lang="en-US" sz="20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3299" y="1806575"/>
            <a:ext cx="2743200" cy="3657600"/>
          </a:xfrm>
        </p:spPr>
      </p:pic>
    </p:spTree>
    <p:extLst>
      <p:ext uri="{BB962C8B-B14F-4D97-AF65-F5344CB8AC3E}">
        <p14:creationId xmlns:p14="http://schemas.microsoft.com/office/powerpoint/2010/main" val="1632099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46" y="521043"/>
            <a:ext cx="7125113" cy="924475"/>
          </a:xfrm>
        </p:spPr>
        <p:txBody>
          <a:bodyPr/>
          <a:lstStyle/>
          <a:p>
            <a:pPr algn="ctr"/>
            <a:r>
              <a:rPr lang="en-US" sz="2400" dirty="0" smtClean="0"/>
              <a:t/>
            </a:r>
            <a:br>
              <a:rPr lang="en-US" sz="2400" dirty="0" smtClean="0"/>
            </a:br>
            <a:r>
              <a:rPr lang="en-US" sz="2400" dirty="0" smtClean="0"/>
              <a:t>Became a pro at finding the gifts when things didn’t go well the first or second time …</a:t>
            </a:r>
            <a:endParaRPr lang="en-US" sz="2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4124" y="2671856"/>
            <a:ext cx="6485517" cy="2377440"/>
          </a:xfrm>
        </p:spPr>
      </p:pic>
    </p:spTree>
    <p:extLst>
      <p:ext uri="{BB962C8B-B14F-4D97-AF65-F5344CB8AC3E}">
        <p14:creationId xmlns:p14="http://schemas.microsoft.com/office/powerpoint/2010/main" val="2312380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087" y="483973"/>
            <a:ext cx="7125113" cy="924475"/>
          </a:xfrm>
        </p:spPr>
        <p:txBody>
          <a:bodyPr/>
          <a:lstStyle/>
          <a:p>
            <a:pPr algn="ctr"/>
            <a:r>
              <a:rPr lang="en-US" sz="2000" dirty="0" smtClean="0"/>
              <a:t/>
            </a:r>
            <a:br>
              <a:rPr lang="en-US" sz="2000" dirty="0" smtClean="0"/>
            </a:br>
            <a:r>
              <a:rPr lang="en-US" sz="2000" dirty="0"/>
              <a:t/>
            </a:r>
            <a:br>
              <a:rPr lang="en-US" sz="2000" dirty="0"/>
            </a:br>
            <a:r>
              <a:rPr lang="en-US" sz="2000" dirty="0" smtClean="0"/>
              <a:t>Important </a:t>
            </a:r>
            <a:r>
              <a:rPr lang="en-US" sz="2000" dirty="0"/>
              <a:t>lesson </a:t>
            </a:r>
            <a:r>
              <a:rPr lang="en-US" sz="2000" dirty="0" smtClean="0"/>
              <a:t>#1</a:t>
            </a:r>
            <a:br>
              <a:rPr lang="en-US" sz="2000" dirty="0" smtClean="0"/>
            </a:br>
            <a:r>
              <a:rPr lang="en-US" sz="2000" b="1" dirty="0" smtClean="0"/>
              <a:t>Name </a:t>
            </a:r>
            <a:r>
              <a:rPr lang="en-US" sz="2000" b="1" dirty="0"/>
              <a:t>and claim your profitable niche audience.</a:t>
            </a:r>
            <a:r>
              <a:rPr lang="en-US" b="1" dirty="0"/>
              <a:t/>
            </a:r>
            <a:br>
              <a:rPr lang="en-US" b="1" dirty="0"/>
            </a:b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8759" y="1863746"/>
            <a:ext cx="3749040" cy="3749040"/>
          </a:xfrm>
        </p:spPr>
      </p:pic>
    </p:spTree>
    <p:extLst>
      <p:ext uri="{BB962C8B-B14F-4D97-AF65-F5344CB8AC3E}">
        <p14:creationId xmlns:p14="http://schemas.microsoft.com/office/powerpoint/2010/main" val="97574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547" y="533400"/>
            <a:ext cx="7718854" cy="924475"/>
          </a:xfrm>
        </p:spPr>
        <p:txBody>
          <a:bodyPr/>
          <a:lstStyle/>
          <a:p>
            <a:pPr algn="ctr"/>
            <a:r>
              <a:rPr lang="en-US" sz="2400" dirty="0" smtClean="0"/>
              <a:t>Important Lesson #2</a:t>
            </a:r>
            <a:br>
              <a:rPr lang="en-US" sz="2400" dirty="0" smtClean="0"/>
            </a:br>
            <a:r>
              <a:rPr lang="en-US" sz="2000" b="1" dirty="0" smtClean="0"/>
              <a:t>Craft a talk that rocks the live or virtual stage.</a:t>
            </a:r>
            <a:endParaRPr lang="en-US" sz="20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9925" y="2259633"/>
            <a:ext cx="5775160" cy="3017520"/>
          </a:xfrm>
        </p:spPr>
      </p:pic>
    </p:spTree>
    <p:extLst>
      <p:ext uri="{BB962C8B-B14F-4D97-AF65-F5344CB8AC3E}">
        <p14:creationId xmlns:p14="http://schemas.microsoft.com/office/powerpoint/2010/main" val="26496788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584" y="471617"/>
            <a:ext cx="7125113" cy="924475"/>
          </a:xfrm>
        </p:spPr>
        <p:txBody>
          <a:bodyPr/>
          <a:lstStyle/>
          <a:p>
            <a:pPr algn="ctr"/>
            <a:r>
              <a:rPr lang="en-US" sz="2000" dirty="0" smtClean="0"/>
              <a:t/>
            </a:r>
            <a:br>
              <a:rPr lang="en-US" sz="2000" dirty="0" smtClean="0"/>
            </a:br>
            <a:r>
              <a:rPr lang="en-US" sz="2000" dirty="0" smtClean="0"/>
              <a:t>Important </a:t>
            </a:r>
            <a:r>
              <a:rPr lang="en-US" sz="2000" dirty="0"/>
              <a:t>lesson </a:t>
            </a:r>
            <a:r>
              <a:rPr lang="en-US" sz="2000" dirty="0" smtClean="0"/>
              <a:t>#3</a:t>
            </a:r>
            <a:r>
              <a:rPr lang="en-US" sz="2000" dirty="0" smtClean="0"/>
              <a:t/>
            </a:r>
            <a:br>
              <a:rPr lang="en-US" sz="2000" dirty="0" smtClean="0"/>
            </a:br>
            <a:r>
              <a:rPr lang="en-US" sz="1800" b="1" dirty="0"/>
              <a:t>Create a bio that attracts your IDEAL client at hello.</a:t>
            </a:r>
            <a:br>
              <a:rPr lang="en-US" sz="1800" b="1" dirty="0"/>
            </a:br>
            <a:endParaRPr lang="en-US" sz="1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997" y="2409533"/>
            <a:ext cx="7124700" cy="2476267"/>
          </a:xfrm>
        </p:spPr>
      </p:pic>
    </p:spTree>
    <p:extLst>
      <p:ext uri="{BB962C8B-B14F-4D97-AF65-F5344CB8AC3E}">
        <p14:creationId xmlns:p14="http://schemas.microsoft.com/office/powerpoint/2010/main" val="6048451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660" y="483973"/>
            <a:ext cx="7125113" cy="924475"/>
          </a:xfrm>
        </p:spPr>
        <p:txBody>
          <a:bodyPr/>
          <a:lstStyle/>
          <a:p>
            <a:pPr algn="ctr"/>
            <a:r>
              <a:rPr lang="en-US" sz="2000" dirty="0" smtClean="0"/>
              <a:t/>
            </a:r>
            <a:br>
              <a:rPr lang="en-US" sz="2000" dirty="0" smtClean="0"/>
            </a:br>
            <a:r>
              <a:rPr lang="en-US" sz="2000" dirty="0" smtClean="0"/>
              <a:t>Important </a:t>
            </a:r>
            <a:r>
              <a:rPr lang="en-US" sz="2000" dirty="0"/>
              <a:t>lesson </a:t>
            </a:r>
            <a:r>
              <a:rPr lang="en-US" sz="2000" dirty="0" smtClean="0"/>
              <a:t>#4</a:t>
            </a:r>
            <a:r>
              <a:rPr lang="en-US" sz="2000" dirty="0" smtClean="0"/>
              <a:t/>
            </a:r>
            <a:br>
              <a:rPr lang="en-US" sz="2000" dirty="0" smtClean="0"/>
            </a:br>
            <a:r>
              <a:rPr lang="en-US" sz="1800" b="1" dirty="0"/>
              <a:t>Craft a sizzling speaker sheet that gets you booked for the right audiences to benefit from your message.</a:t>
            </a:r>
            <a:br>
              <a:rPr lang="en-US" sz="1800" b="1" dirty="0"/>
            </a:br>
            <a:endParaRPr lang="en-US" sz="1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9925" y="2041568"/>
            <a:ext cx="2834640" cy="36676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22" y="2075936"/>
            <a:ext cx="2755667" cy="3566160"/>
          </a:xfrm>
          <a:prstGeom prst="rect">
            <a:avLst/>
          </a:prstGeom>
        </p:spPr>
      </p:pic>
    </p:spTree>
    <p:extLst>
      <p:ext uri="{BB962C8B-B14F-4D97-AF65-F5344CB8AC3E}">
        <p14:creationId xmlns:p14="http://schemas.microsoft.com/office/powerpoint/2010/main" val="1394555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20" y="508686"/>
            <a:ext cx="7125113" cy="924475"/>
          </a:xfrm>
        </p:spPr>
        <p:txBody>
          <a:bodyPr/>
          <a:lstStyle/>
          <a:p>
            <a:pPr algn="ctr"/>
            <a:r>
              <a:rPr lang="en-US" sz="2000" dirty="0" smtClean="0"/>
              <a:t/>
            </a:r>
            <a:br>
              <a:rPr lang="en-US" sz="2000" dirty="0" smtClean="0"/>
            </a:br>
            <a:r>
              <a:rPr lang="en-US" sz="2000" dirty="0" smtClean="0"/>
              <a:t>Important </a:t>
            </a:r>
            <a:r>
              <a:rPr lang="en-US" sz="2000" dirty="0"/>
              <a:t>lesson </a:t>
            </a:r>
            <a:r>
              <a:rPr lang="en-US" sz="2000" dirty="0" smtClean="0"/>
              <a:t>#5</a:t>
            </a:r>
            <a:r>
              <a:rPr lang="en-US" sz="2000" dirty="0" smtClean="0"/>
              <a:t/>
            </a:r>
            <a:br>
              <a:rPr lang="en-US" sz="2000" dirty="0" smtClean="0"/>
            </a:br>
            <a:r>
              <a:rPr lang="en-US" sz="2000" b="1" dirty="0"/>
              <a:t>Offer a menu of ways clients can engage to benefit from your brilliance.</a:t>
            </a:r>
            <a:r>
              <a:rPr lang="en-US" dirty="0"/>
              <a:t/>
            </a:r>
            <a:br>
              <a:rPr lang="en-US" dirty="0"/>
            </a:br>
            <a:endParaRPr lang="en-US" dirty="0"/>
          </a:p>
        </p:txBody>
      </p:sp>
      <p:sp>
        <p:nvSpPr>
          <p:cNvPr id="3" name="Content Placeholder 2"/>
          <p:cNvSpPr>
            <a:spLocks noGrp="1"/>
          </p:cNvSpPr>
          <p:nvPr>
            <p:ph idx="1"/>
          </p:nvPr>
        </p:nvSpPr>
        <p:spPr>
          <a:xfrm>
            <a:off x="718088" y="2384855"/>
            <a:ext cx="7805351" cy="5722874"/>
          </a:xfrm>
        </p:spPr>
        <p:txBody>
          <a:bodyPr/>
          <a:lstStyle/>
          <a:p>
            <a:endParaRPr lang="en-US" dirty="0"/>
          </a:p>
          <a:p>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140" y="1705232"/>
            <a:ext cx="6153362" cy="4754880"/>
          </a:xfrm>
          <a:prstGeom prst="rect">
            <a:avLst/>
          </a:prstGeom>
        </p:spPr>
      </p:pic>
    </p:spTree>
    <p:extLst>
      <p:ext uri="{BB962C8B-B14F-4D97-AF65-F5344CB8AC3E}">
        <p14:creationId xmlns:p14="http://schemas.microsoft.com/office/powerpoint/2010/main" val="18427026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90" y="459260"/>
            <a:ext cx="7125113" cy="924475"/>
          </a:xfrm>
        </p:spPr>
        <p:txBody>
          <a:bodyPr/>
          <a:lstStyle/>
          <a:p>
            <a:pPr algn="ctr"/>
            <a:r>
              <a:rPr lang="en-US" dirty="0" smtClean="0"/>
              <a:t>An Example for My Business</a:t>
            </a:r>
            <a:endParaRPr lang="en-US" dirty="0"/>
          </a:p>
        </p:txBody>
      </p:sp>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1820" y="1930142"/>
            <a:ext cx="5244913" cy="4052888"/>
          </a:xfrm>
        </p:spPr>
      </p:pic>
    </p:spTree>
    <p:extLst>
      <p:ext uri="{BB962C8B-B14F-4D97-AF65-F5344CB8AC3E}">
        <p14:creationId xmlns:p14="http://schemas.microsoft.com/office/powerpoint/2010/main" val="3261078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087" y="521044"/>
            <a:ext cx="7125113" cy="924475"/>
          </a:xfrm>
        </p:spPr>
        <p:txBody>
          <a:bodyPr/>
          <a:lstStyle/>
          <a:p>
            <a:pPr algn="ctr"/>
            <a:r>
              <a:rPr lang="en-US" dirty="0" smtClean="0"/>
              <a:t>Me, Too!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2725" y="2333774"/>
            <a:ext cx="5950165" cy="3108960"/>
          </a:xfrm>
        </p:spPr>
      </p:pic>
    </p:spTree>
    <p:extLst>
      <p:ext uri="{BB962C8B-B14F-4D97-AF65-F5344CB8AC3E}">
        <p14:creationId xmlns:p14="http://schemas.microsoft.com/office/powerpoint/2010/main" val="17060785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515" y="496330"/>
            <a:ext cx="7125113" cy="924475"/>
          </a:xfrm>
        </p:spPr>
        <p:txBody>
          <a:bodyPr/>
          <a:lstStyle/>
          <a:p>
            <a:pPr algn="ctr"/>
            <a:r>
              <a:rPr lang="en-US" sz="2400" dirty="0" smtClean="0"/>
              <a:t/>
            </a:r>
            <a:br>
              <a:rPr lang="en-US" sz="2400" dirty="0" smtClean="0"/>
            </a:br>
            <a:r>
              <a:rPr lang="en-US" sz="2400" dirty="0" smtClean="0"/>
              <a:t>Important </a:t>
            </a:r>
            <a:r>
              <a:rPr lang="en-US" sz="2400" dirty="0"/>
              <a:t>lesson </a:t>
            </a:r>
            <a:r>
              <a:rPr lang="en-US" sz="2400" dirty="0" smtClean="0"/>
              <a:t>#6</a:t>
            </a:r>
            <a:r>
              <a:rPr lang="en-US" sz="2400" dirty="0" smtClean="0"/>
              <a:t/>
            </a:r>
            <a:br>
              <a:rPr lang="en-US" sz="2400" dirty="0" smtClean="0"/>
            </a:br>
            <a:r>
              <a:rPr lang="en-US" sz="2400" b="1" dirty="0"/>
              <a:t>Master the art of new client enrollment</a:t>
            </a:r>
            <a:r>
              <a:rPr lang="en-US" sz="2400" dirty="0"/>
              <a:t>.</a:t>
            </a:r>
            <a:r>
              <a:rPr lang="en-US" dirty="0"/>
              <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1345" y="2078772"/>
            <a:ext cx="4710132" cy="3291840"/>
          </a:xfrm>
        </p:spPr>
      </p:pic>
    </p:spTree>
    <p:extLst>
      <p:ext uri="{BB962C8B-B14F-4D97-AF65-F5344CB8AC3E}">
        <p14:creationId xmlns:p14="http://schemas.microsoft.com/office/powerpoint/2010/main" val="23641768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06" y="459259"/>
            <a:ext cx="7125113" cy="924475"/>
          </a:xfrm>
        </p:spPr>
        <p:txBody>
          <a:bodyPr/>
          <a:lstStyle/>
          <a:p>
            <a:pPr algn="ctr"/>
            <a:r>
              <a:rPr lang="en-US" sz="2400" dirty="0" smtClean="0"/>
              <a:t/>
            </a:r>
            <a:br>
              <a:rPr lang="en-US" sz="2400" dirty="0" smtClean="0"/>
            </a:br>
            <a:r>
              <a:rPr lang="en-US" sz="2400" dirty="0" smtClean="0"/>
              <a:t>Important </a:t>
            </a:r>
            <a:r>
              <a:rPr lang="en-US" sz="2400" dirty="0"/>
              <a:t>lesson </a:t>
            </a:r>
            <a:r>
              <a:rPr lang="en-US" sz="2400" dirty="0" smtClean="0"/>
              <a:t>#7</a:t>
            </a:r>
            <a:br>
              <a:rPr lang="en-US" sz="2400" dirty="0" smtClean="0"/>
            </a:br>
            <a:r>
              <a:rPr lang="en-US" sz="2400" b="1" dirty="0"/>
              <a:t>Show up at your best with every move you make.</a:t>
            </a:r>
            <a:r>
              <a:rPr lang="en-US" b="1" dirty="0"/>
              <a:t/>
            </a:r>
            <a:br>
              <a:rPr lang="en-US" b="1" dirty="0"/>
            </a:br>
            <a:endParaRPr lang="en-US" dirty="0"/>
          </a:p>
        </p:txBody>
      </p:sp>
      <p:sp>
        <p:nvSpPr>
          <p:cNvPr id="3" name="Content Placeholder 2"/>
          <p:cNvSpPr>
            <a:spLocks noGrp="1"/>
          </p:cNvSpPr>
          <p:nvPr>
            <p:ph idx="1"/>
          </p:nvPr>
        </p:nvSpPr>
        <p:spPr>
          <a:xfrm>
            <a:off x="1088012" y="1869145"/>
            <a:ext cx="7125112" cy="4051437"/>
          </a:xfrm>
        </p:spPr>
        <p:txBody>
          <a:bodyPr/>
          <a:lstStyle/>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638" y="1896762"/>
            <a:ext cx="3840480" cy="3840480"/>
          </a:xfrm>
          <a:prstGeom prst="rect">
            <a:avLst/>
          </a:prstGeom>
        </p:spPr>
      </p:pic>
    </p:spTree>
    <p:extLst>
      <p:ext uri="{BB962C8B-B14F-4D97-AF65-F5344CB8AC3E}">
        <p14:creationId xmlns:p14="http://schemas.microsoft.com/office/powerpoint/2010/main" val="33140363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62" y="459259"/>
            <a:ext cx="7125113" cy="924475"/>
          </a:xfrm>
        </p:spPr>
        <p:txBody>
          <a:bodyPr/>
          <a:lstStyle/>
          <a:p>
            <a:pPr algn="ctr"/>
            <a:r>
              <a:rPr lang="en-US" sz="2000" dirty="0" smtClean="0"/>
              <a:t/>
            </a:r>
            <a:br>
              <a:rPr lang="en-US" sz="2000" dirty="0" smtClean="0"/>
            </a:br>
            <a:r>
              <a:rPr lang="en-US" sz="2000" dirty="0" smtClean="0"/>
              <a:t>Important lesson </a:t>
            </a:r>
            <a:r>
              <a:rPr lang="en-US" sz="2000" dirty="0" smtClean="0"/>
              <a:t>#8</a:t>
            </a:r>
            <a:r>
              <a:rPr lang="en-US" sz="2000" dirty="0"/>
              <a:t/>
            </a:r>
            <a:br>
              <a:rPr lang="en-US" sz="2000" dirty="0"/>
            </a:br>
            <a:r>
              <a:rPr lang="en-US" sz="2000" b="1" dirty="0"/>
              <a:t>Want your result enough to keep fighting for it, even when the going gets tough. </a:t>
            </a:r>
            <a:r>
              <a:rPr lang="en-US" sz="2000" dirty="0"/>
              <a:t/>
            </a:r>
            <a:br>
              <a:rPr lang="en-US" sz="2000" dirty="0"/>
            </a:br>
            <a:endParaRPr lang="en-US" sz="2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5172" y="2858341"/>
            <a:ext cx="6510852" cy="1645920"/>
          </a:xfrm>
        </p:spPr>
      </p:pic>
    </p:spTree>
    <p:extLst>
      <p:ext uri="{BB962C8B-B14F-4D97-AF65-F5344CB8AC3E}">
        <p14:creationId xmlns:p14="http://schemas.microsoft.com/office/powerpoint/2010/main" val="3000265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659" y="434546"/>
            <a:ext cx="7125113" cy="924475"/>
          </a:xfrm>
        </p:spPr>
        <p:txBody>
          <a:bodyPr/>
          <a:lstStyle/>
          <a:p>
            <a:pPr algn="ctr"/>
            <a:r>
              <a:rPr lang="en-US" dirty="0" smtClean="0"/>
              <a:t/>
            </a:r>
            <a:br>
              <a:rPr lang="en-US" dirty="0" smtClean="0"/>
            </a:br>
            <a:r>
              <a:rPr lang="en-US" dirty="0" smtClean="0"/>
              <a:t>Important lesson </a:t>
            </a:r>
            <a:r>
              <a:rPr lang="en-US" dirty="0" smtClean="0"/>
              <a:t>#9</a:t>
            </a:r>
            <a:r>
              <a:rPr lang="en-US" dirty="0" smtClean="0"/>
              <a:t/>
            </a:r>
            <a:br>
              <a:rPr lang="en-US" dirty="0" smtClean="0"/>
            </a:br>
            <a:r>
              <a:rPr lang="en-US" b="1" dirty="0" smtClean="0"/>
              <a:t>This one is a game-changer!</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0736" y="2063055"/>
            <a:ext cx="5762245" cy="3657600"/>
          </a:xfrm>
        </p:spPr>
      </p:pic>
    </p:spTree>
    <p:extLst>
      <p:ext uri="{BB962C8B-B14F-4D97-AF65-F5344CB8AC3E}">
        <p14:creationId xmlns:p14="http://schemas.microsoft.com/office/powerpoint/2010/main" val="1075576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871" y="459259"/>
            <a:ext cx="7125113" cy="924475"/>
          </a:xfrm>
        </p:spPr>
        <p:txBody>
          <a:bodyPr/>
          <a:lstStyle/>
          <a:p>
            <a:pPr algn="ctr"/>
            <a:r>
              <a:rPr lang="en-US" dirty="0" smtClean="0"/>
              <a:t>It can be daunting, exhausting, and takes time …</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9387" y="2012289"/>
            <a:ext cx="5212080" cy="3474720"/>
          </a:xfrm>
        </p:spPr>
      </p:pic>
    </p:spTree>
    <p:extLst>
      <p:ext uri="{BB962C8B-B14F-4D97-AF65-F5344CB8AC3E}">
        <p14:creationId xmlns:p14="http://schemas.microsoft.com/office/powerpoint/2010/main" val="28288265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827" y="533400"/>
            <a:ext cx="7570573" cy="924475"/>
          </a:xfrm>
        </p:spPr>
        <p:txBody>
          <a:bodyPr/>
          <a:lstStyle/>
          <a:p>
            <a:pPr algn="ctr"/>
            <a:r>
              <a:rPr lang="en-US" sz="2000" dirty="0" smtClean="0"/>
              <a:t>“Even if you go slow, </a:t>
            </a:r>
            <a:br>
              <a:rPr lang="en-US" sz="2000" dirty="0" smtClean="0"/>
            </a:br>
            <a:r>
              <a:rPr lang="en-US" sz="2000" dirty="0" smtClean="0"/>
              <a:t>you can still get where you want to go.</a:t>
            </a:r>
            <a:br>
              <a:rPr lang="en-US" sz="2000" dirty="0" smtClean="0"/>
            </a:br>
            <a:r>
              <a:rPr lang="en-US" sz="2000" dirty="0" smtClean="0"/>
              <a:t>-- Nan Crawford</a:t>
            </a:r>
            <a:endParaRPr lang="en-US" sz="2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739" y="2041851"/>
            <a:ext cx="3052522" cy="3566160"/>
          </a:xfrm>
        </p:spPr>
      </p:pic>
    </p:spTree>
    <p:extLst>
      <p:ext uri="{BB962C8B-B14F-4D97-AF65-F5344CB8AC3E}">
        <p14:creationId xmlns:p14="http://schemas.microsoft.com/office/powerpoint/2010/main" val="4075052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303" y="508687"/>
            <a:ext cx="7125113" cy="924475"/>
          </a:xfrm>
        </p:spPr>
        <p:txBody>
          <a:bodyPr/>
          <a:lstStyle/>
          <a:p>
            <a:pPr algn="ctr"/>
            <a:r>
              <a:rPr lang="en-US" dirty="0" smtClean="0"/>
              <a:t>What is the masterpiece you want to create?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162" y="1838223"/>
            <a:ext cx="5792212" cy="3840480"/>
          </a:xfrm>
        </p:spPr>
      </p:pic>
    </p:spTree>
    <p:extLst>
      <p:ext uri="{BB962C8B-B14F-4D97-AF65-F5344CB8AC3E}">
        <p14:creationId xmlns:p14="http://schemas.microsoft.com/office/powerpoint/2010/main" val="37583281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pPr marL="0" indent="0" algn="ctr"/>
            <a:r>
              <a:rPr lang="en-US" sz="2000" dirty="0" smtClean="0"/>
              <a:t/>
            </a:r>
            <a:br>
              <a:rPr lang="en-US" sz="2000" dirty="0" smtClean="0"/>
            </a:br>
            <a:r>
              <a:rPr lang="en-US" sz="2000" dirty="0" smtClean="0"/>
              <a:t>“If </a:t>
            </a:r>
            <a:r>
              <a:rPr lang="en-US" sz="2000" dirty="0"/>
              <a:t>you want a masterpiece, </a:t>
            </a:r>
            <a:r>
              <a:rPr lang="en-US" sz="2000" dirty="0" smtClean="0"/>
              <a:t>master </a:t>
            </a:r>
            <a:r>
              <a:rPr lang="en-US" sz="2000" dirty="0"/>
              <a:t>the pieces</a:t>
            </a:r>
            <a:r>
              <a:rPr lang="en-US" sz="2000" dirty="0" smtClean="0"/>
              <a:t>.”</a:t>
            </a:r>
            <a:br>
              <a:rPr lang="en-US" sz="2000" dirty="0" smtClean="0"/>
            </a:br>
            <a:r>
              <a:rPr lang="en-US" sz="2000" dirty="0"/>
              <a:t/>
            </a:r>
            <a:br>
              <a:rPr lang="en-US" sz="2000" dirty="0"/>
            </a:br>
            <a:r>
              <a:rPr lang="en-US" sz="2000" dirty="0" smtClean="0"/>
              <a:t>-- Hall of Fame Speaker Patricia </a:t>
            </a:r>
            <a:r>
              <a:rPr lang="en-US" sz="2000" dirty="0"/>
              <a:t>Fripp</a:t>
            </a:r>
            <a:br>
              <a:rPr lang="en-US" sz="2000" dirty="0"/>
            </a:br>
            <a:endParaRPr lang="en-US" sz="2000" dirty="0"/>
          </a:p>
        </p:txBody>
      </p:sp>
      <p:sp>
        <p:nvSpPr>
          <p:cNvPr id="3" name="Content Placeholder 2"/>
          <p:cNvSpPr>
            <a:spLocks noGrp="1"/>
          </p:cNvSpPr>
          <p:nvPr>
            <p:ph idx="1"/>
          </p:nvPr>
        </p:nvSpPr>
        <p:spPr>
          <a:xfrm>
            <a:off x="915017" y="1745577"/>
            <a:ext cx="7125112" cy="4051437"/>
          </a:xfrm>
        </p:spPr>
        <p:txBody>
          <a:bodyPr/>
          <a:lstStyle/>
          <a:p>
            <a:pPr marL="0" indent="0" algn="ctr">
              <a:buNone/>
            </a:pPr>
            <a:endParaRPr lang="en-US" dirty="0"/>
          </a:p>
          <a:p>
            <a:pPr marL="0" indent="0" algn="ctr">
              <a:buNone/>
            </a:pP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655" y="2564748"/>
            <a:ext cx="4216997" cy="2560320"/>
          </a:xfrm>
          <a:prstGeom prst="rect">
            <a:avLst/>
          </a:prstGeom>
        </p:spPr>
      </p:pic>
    </p:spTree>
    <p:extLst>
      <p:ext uri="{BB962C8B-B14F-4D97-AF65-F5344CB8AC3E}">
        <p14:creationId xmlns:p14="http://schemas.microsoft.com/office/powerpoint/2010/main" val="15986309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125113" cy="924475"/>
          </a:xfrm>
        </p:spPr>
        <p:txBody>
          <a:bodyPr/>
          <a:lstStyle/>
          <a:p>
            <a:pPr algn="ctr"/>
            <a:r>
              <a:rPr lang="en-US" dirty="0" smtClean="0"/>
              <a:t>Dr. Susan O’Malley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7598" y="1782764"/>
            <a:ext cx="2377440" cy="3566161"/>
          </a:xfrm>
        </p:spPr>
      </p:pic>
    </p:spTree>
    <p:extLst>
      <p:ext uri="{BB962C8B-B14F-4D97-AF65-F5344CB8AC3E}">
        <p14:creationId xmlns:p14="http://schemas.microsoft.com/office/powerpoint/2010/main" val="28265971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125113" cy="924475"/>
          </a:xfrm>
        </p:spPr>
        <p:txBody>
          <a:bodyPr/>
          <a:lstStyle/>
          <a:p>
            <a:pPr algn="ctr"/>
            <a:r>
              <a:rPr lang="en-US" dirty="0"/>
              <a:t/>
            </a:r>
            <a:br>
              <a:rPr lang="en-US" dirty="0"/>
            </a:br>
            <a:r>
              <a:rPr lang="en-US" sz="2400" dirty="0" smtClean="0"/>
              <a:t>Before, Dr. Susan was on the sea </a:t>
            </a:r>
            <a:br>
              <a:rPr lang="en-US" sz="2400" dirty="0" smtClean="0"/>
            </a:br>
            <a:r>
              <a:rPr lang="en-US" sz="2400" dirty="0" smtClean="0"/>
              <a:t>without a compass …</a:t>
            </a:r>
            <a:r>
              <a:rPr lang="en-US" dirty="0"/>
              <a:t/>
            </a:r>
            <a:br>
              <a:rPr lang="en-US" dirty="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6533" y="2158897"/>
            <a:ext cx="5478654" cy="3200400"/>
          </a:xfrm>
        </p:spPr>
      </p:pic>
    </p:spTree>
    <p:extLst>
      <p:ext uri="{BB962C8B-B14F-4D97-AF65-F5344CB8AC3E}">
        <p14:creationId xmlns:p14="http://schemas.microsoft.com/office/powerpoint/2010/main" val="2516821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228" y="434546"/>
            <a:ext cx="7125113" cy="924475"/>
          </a:xfrm>
        </p:spPr>
        <p:txBody>
          <a:bodyPr/>
          <a:lstStyle/>
          <a:p>
            <a:pPr algn="ctr"/>
            <a:r>
              <a:rPr lang="en-US" sz="2400" dirty="0" smtClean="0"/>
              <a:t>Oprah Has the Right Idea!</a:t>
            </a:r>
            <a:br>
              <a:rPr lang="en-US" sz="2400" dirty="0" smtClean="0"/>
            </a:br>
            <a:r>
              <a:rPr lang="en-US" sz="2400" dirty="0" smtClean="0"/>
              <a:t>And the Answers are In This Room.</a:t>
            </a:r>
            <a:endParaRPr lang="en-US" sz="2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07717" y="1806575"/>
            <a:ext cx="3039666" cy="4052888"/>
          </a:xfrm>
        </p:spPr>
      </p:pic>
    </p:spTree>
    <p:extLst>
      <p:ext uri="{BB962C8B-B14F-4D97-AF65-F5344CB8AC3E}">
        <p14:creationId xmlns:p14="http://schemas.microsoft.com/office/powerpoint/2010/main" val="4196662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087" y="508686"/>
            <a:ext cx="7125113" cy="924475"/>
          </a:xfrm>
        </p:spPr>
        <p:txBody>
          <a:bodyPr/>
          <a:lstStyle/>
          <a:p>
            <a:pPr algn="ctr"/>
            <a:r>
              <a:rPr lang="en-US" dirty="0" smtClean="0"/>
              <a:t>Now,  Dr. Susan is an author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6549" y="2076038"/>
            <a:ext cx="2237973" cy="3383280"/>
          </a:xfrm>
        </p:spPr>
      </p:pic>
    </p:spTree>
    <p:extLst>
      <p:ext uri="{BB962C8B-B14F-4D97-AF65-F5344CB8AC3E}">
        <p14:creationId xmlns:p14="http://schemas.microsoft.com/office/powerpoint/2010/main" val="40245858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941" y="459260"/>
            <a:ext cx="7125113" cy="924475"/>
          </a:xfrm>
        </p:spPr>
        <p:txBody>
          <a:bodyPr/>
          <a:lstStyle/>
          <a:p>
            <a:pPr algn="ctr"/>
            <a:r>
              <a:rPr lang="en-US" dirty="0" smtClean="0"/>
              <a:t>Entrepreneur.com Columnist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598" y="1807823"/>
            <a:ext cx="5303520" cy="3751933"/>
          </a:xfrm>
        </p:spPr>
      </p:pic>
    </p:spTree>
    <p:extLst>
      <p:ext uri="{BB962C8B-B14F-4D97-AF65-F5344CB8AC3E}">
        <p14:creationId xmlns:p14="http://schemas.microsoft.com/office/powerpoint/2010/main" val="42298992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01" y="434546"/>
            <a:ext cx="7125113" cy="924475"/>
          </a:xfrm>
        </p:spPr>
        <p:txBody>
          <a:bodyPr/>
          <a:lstStyle/>
          <a:p>
            <a:pPr algn="ctr"/>
            <a:r>
              <a:rPr lang="en-US" dirty="0" smtClean="0"/>
              <a:t>A frequent Podcast guest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1665" y="2402721"/>
            <a:ext cx="5463615" cy="2834640"/>
          </a:xfrm>
        </p:spPr>
      </p:pic>
    </p:spTree>
    <p:extLst>
      <p:ext uri="{BB962C8B-B14F-4D97-AF65-F5344CB8AC3E}">
        <p14:creationId xmlns:p14="http://schemas.microsoft.com/office/powerpoint/2010/main" val="4074325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49" y="358347"/>
            <a:ext cx="7725032" cy="998616"/>
          </a:xfrm>
        </p:spPr>
        <p:txBody>
          <a:bodyPr/>
          <a:lstStyle/>
          <a:p>
            <a:pPr algn="ctr"/>
            <a:r>
              <a:rPr lang="en-US" dirty="0" smtClean="0"/>
              <a:t/>
            </a:r>
            <a:br>
              <a:rPr lang="en-US" dirty="0" smtClean="0"/>
            </a:br>
            <a:r>
              <a:rPr lang="en-US" dirty="0" smtClean="0"/>
              <a:t>Taking her place on big stages …</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639" y="1723331"/>
            <a:ext cx="7124700" cy="3945082"/>
          </a:xfrm>
        </p:spPr>
      </p:pic>
    </p:spTree>
    <p:extLst>
      <p:ext uri="{BB962C8B-B14F-4D97-AF65-F5344CB8AC3E}">
        <p14:creationId xmlns:p14="http://schemas.microsoft.com/office/powerpoint/2010/main" val="19161697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877" y="409832"/>
            <a:ext cx="7125113" cy="924475"/>
          </a:xfrm>
        </p:spPr>
        <p:txBody>
          <a:bodyPr/>
          <a:lstStyle/>
          <a:p>
            <a:pPr algn="ctr"/>
            <a:r>
              <a:rPr lang="en-US" dirty="0" smtClean="0"/>
              <a:t>Soon to be represented by a leading </a:t>
            </a:r>
            <a:r>
              <a:rPr lang="en-US" dirty="0"/>
              <a:t>s</a:t>
            </a:r>
            <a:r>
              <a:rPr lang="en-US" dirty="0" smtClean="0"/>
              <a:t>peakers </a:t>
            </a:r>
            <a:r>
              <a:rPr lang="en-US" dirty="0"/>
              <a:t>b</a:t>
            </a:r>
            <a:r>
              <a:rPr lang="en-US" dirty="0" smtClean="0"/>
              <a:t>ureau</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3748" y="1744877"/>
            <a:ext cx="5403850" cy="4052888"/>
          </a:xfrm>
        </p:spPr>
      </p:pic>
    </p:spTree>
    <p:extLst>
      <p:ext uri="{BB962C8B-B14F-4D97-AF65-F5344CB8AC3E}">
        <p14:creationId xmlns:p14="http://schemas.microsoft.com/office/powerpoint/2010/main" val="638163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09601" y="533400"/>
            <a:ext cx="7924800" cy="924475"/>
          </a:xfrm>
        </p:spPr>
        <p:txBody>
          <a:bodyPr/>
          <a:lstStyle/>
          <a:p>
            <a:pPr algn="ctr"/>
            <a:r>
              <a:rPr lang="en-US" dirty="0" smtClean="0"/>
              <a:t/>
            </a:r>
            <a:br>
              <a:rPr lang="en-US" dirty="0" smtClean="0"/>
            </a:br>
            <a:r>
              <a:rPr lang="en-US" dirty="0" smtClean="0"/>
              <a:t>How did she make it happen?</a:t>
            </a:r>
            <a:br>
              <a:rPr lang="en-US" dirty="0" smtClean="0"/>
            </a:br>
            <a:endParaRPr lang="en-US" dirty="0"/>
          </a:p>
        </p:txBody>
      </p:sp>
      <p:sp>
        <p:nvSpPr>
          <p:cNvPr id="3" name="Content Placeholder 2"/>
          <p:cNvSpPr>
            <a:spLocks noGrp="1"/>
          </p:cNvSpPr>
          <p:nvPr>
            <p:ph idx="1"/>
          </p:nvPr>
        </p:nvSpPr>
        <p:spPr>
          <a:xfrm>
            <a:off x="1050942" y="1745578"/>
            <a:ext cx="7125112" cy="4051437"/>
          </a:xfrm>
        </p:spPr>
        <p:txBody>
          <a:bodyPr>
            <a:normAutofit/>
          </a:bodyPr>
          <a:lstStyle/>
          <a:p>
            <a:pPr marL="0" indent="0" algn="ctr">
              <a:buNone/>
            </a:pPr>
            <a:endParaRPr lang="en-US" sz="5400" b="1" dirty="0" smtClean="0"/>
          </a:p>
          <a:p>
            <a:pPr marL="0" indent="0" algn="ctr">
              <a:buNone/>
            </a:pPr>
            <a:r>
              <a:rPr lang="en-US" sz="5400" b="1" dirty="0" smtClean="0"/>
              <a:t>She asked!</a:t>
            </a:r>
          </a:p>
          <a:p>
            <a:pPr marL="0" indent="0" algn="ctr">
              <a:buNone/>
            </a:pPr>
            <a:endParaRPr lang="en-US" b="1" dirty="0" smtClean="0"/>
          </a:p>
          <a:p>
            <a:pPr marL="0" indent="0" algn="ctr">
              <a:buNone/>
            </a:pPr>
            <a:r>
              <a:rPr lang="en-US" sz="2400" dirty="0" smtClean="0"/>
              <a:t>(And she invested in mentorship.)</a:t>
            </a:r>
            <a:endParaRPr lang="en-US" sz="2400" dirty="0"/>
          </a:p>
          <a:p>
            <a:pPr marL="0" indent="0" algn="ctr">
              <a:buNone/>
            </a:pPr>
            <a:endParaRPr lang="en-US" sz="5400" b="1" dirty="0"/>
          </a:p>
        </p:txBody>
      </p:sp>
    </p:spTree>
    <p:extLst>
      <p:ext uri="{BB962C8B-B14F-4D97-AF65-F5344CB8AC3E}">
        <p14:creationId xmlns:p14="http://schemas.microsoft.com/office/powerpoint/2010/main" val="396174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941" y="521043"/>
            <a:ext cx="7125113" cy="924475"/>
          </a:xfrm>
        </p:spPr>
        <p:txBody>
          <a:bodyPr/>
          <a:lstStyle/>
          <a:p>
            <a:pPr algn="ctr"/>
            <a:r>
              <a:rPr lang="en-US" dirty="0" smtClean="0"/>
              <a:t>These are fighting words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8434" y="1832276"/>
            <a:ext cx="2688289" cy="4051300"/>
          </a:xfrm>
        </p:spPr>
      </p:pic>
    </p:spTree>
    <p:extLst>
      <p:ext uri="{BB962C8B-B14F-4D97-AF65-F5344CB8AC3E}">
        <p14:creationId xmlns:p14="http://schemas.microsoft.com/office/powerpoint/2010/main" val="37833872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05" y="471616"/>
            <a:ext cx="7125113" cy="924475"/>
          </a:xfrm>
        </p:spPr>
        <p:txBody>
          <a:bodyPr/>
          <a:lstStyle/>
          <a:p>
            <a:pPr algn="ctr"/>
            <a:r>
              <a:rPr lang="en-US" sz="2400" dirty="0" smtClean="0"/>
              <a:t>She who DARES and PERSEVERES </a:t>
            </a:r>
            <a:br>
              <a:rPr lang="en-US" sz="2400" dirty="0" smtClean="0"/>
            </a:br>
            <a:r>
              <a:rPr lang="en-US" sz="2400" dirty="0" smtClean="0"/>
              <a:t>is she who succeeds</a:t>
            </a:r>
            <a:endParaRPr lang="en-US" sz="2400" dirty="0"/>
          </a:p>
        </p:txBody>
      </p:sp>
      <p:sp>
        <p:nvSpPr>
          <p:cNvPr id="3" name="Content Placeholder 2"/>
          <p:cNvSpPr>
            <a:spLocks noGrp="1"/>
          </p:cNvSpPr>
          <p:nvPr>
            <p:ph idx="1"/>
          </p:nvPr>
        </p:nvSpPr>
        <p:spPr>
          <a:xfrm>
            <a:off x="1026228" y="1795004"/>
            <a:ext cx="7125112" cy="4051437"/>
          </a:xfrm>
        </p:spPr>
        <p:txBody>
          <a:bodyPr/>
          <a:lstStyle/>
          <a:p>
            <a:r>
              <a:rPr lang="en-US" b="1" dirty="0" smtClean="0"/>
              <a:t>D</a:t>
            </a:r>
            <a:r>
              <a:rPr lang="en-US" dirty="0" smtClean="0"/>
              <a:t> --- Decide</a:t>
            </a:r>
          </a:p>
          <a:p>
            <a:r>
              <a:rPr lang="en-US" b="1" dirty="0" smtClean="0"/>
              <a:t>A</a:t>
            </a:r>
            <a:r>
              <a:rPr lang="en-US" dirty="0" smtClean="0"/>
              <a:t> --- Ask and Apply While Always Aiming High</a:t>
            </a:r>
          </a:p>
          <a:p>
            <a:r>
              <a:rPr lang="en-US" b="1" dirty="0" smtClean="0"/>
              <a:t>R</a:t>
            </a:r>
            <a:r>
              <a:rPr lang="en-US" dirty="0" smtClean="0"/>
              <a:t> --- Resist the Temptation to Quit</a:t>
            </a:r>
          </a:p>
          <a:p>
            <a:r>
              <a:rPr lang="en-US" b="1" dirty="0" smtClean="0"/>
              <a:t>E</a:t>
            </a:r>
            <a:r>
              <a:rPr lang="en-US" dirty="0" smtClean="0"/>
              <a:t> --- Execute</a:t>
            </a:r>
          </a:p>
          <a:p>
            <a:pPr marL="0" indent="0">
              <a:buNone/>
            </a:pPr>
            <a:endParaRPr lang="en-US" dirty="0"/>
          </a:p>
        </p:txBody>
      </p:sp>
    </p:spTree>
    <p:extLst>
      <p:ext uri="{BB962C8B-B14F-4D97-AF65-F5344CB8AC3E}">
        <p14:creationId xmlns:p14="http://schemas.microsoft.com/office/powerpoint/2010/main" val="6983501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17" y="422190"/>
            <a:ext cx="7125113" cy="924475"/>
          </a:xfrm>
        </p:spPr>
        <p:txBody>
          <a:bodyPr/>
          <a:lstStyle/>
          <a:p>
            <a:pPr algn="ctr"/>
            <a:r>
              <a:rPr lang="en-US" dirty="0" smtClean="0"/>
              <a:t>Success is an inside job.</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5476" y="1930143"/>
            <a:ext cx="3840480" cy="3840480"/>
          </a:xfrm>
        </p:spPr>
      </p:pic>
    </p:spTree>
    <p:extLst>
      <p:ext uri="{BB962C8B-B14F-4D97-AF65-F5344CB8AC3E}">
        <p14:creationId xmlns:p14="http://schemas.microsoft.com/office/powerpoint/2010/main" val="20659227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19" y="397476"/>
            <a:ext cx="7125113" cy="924475"/>
          </a:xfrm>
        </p:spPr>
        <p:txBody>
          <a:bodyPr/>
          <a:lstStyle/>
          <a:p>
            <a:pPr marL="0" indent="0" algn="ctr"/>
            <a:r>
              <a:rPr lang="en-US" sz="2800" dirty="0" smtClean="0"/>
              <a:t/>
            </a:r>
            <a:br>
              <a:rPr lang="en-US" sz="2800" dirty="0" smtClean="0"/>
            </a:br>
            <a:r>
              <a:rPr lang="en-US" sz="2800" dirty="0" smtClean="0"/>
              <a:t>“</a:t>
            </a:r>
            <a:r>
              <a:rPr lang="en-US" sz="2800" dirty="0"/>
              <a:t>Do you want a masterpiece?</a:t>
            </a:r>
            <a:br>
              <a:rPr lang="en-US" sz="2800" dirty="0"/>
            </a:br>
            <a:r>
              <a:rPr lang="en-US" sz="2800" dirty="0"/>
              <a:t>Master the pieces</a:t>
            </a:r>
            <a:r>
              <a:rPr lang="en-US" sz="2800" dirty="0" smtClean="0"/>
              <a:t>.”</a:t>
            </a:r>
            <a:br>
              <a:rPr lang="en-US" sz="2800" dirty="0" smtClean="0"/>
            </a:br>
            <a:endParaRPr lang="en-US"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2867" y="2478251"/>
            <a:ext cx="4216997" cy="2560320"/>
          </a:xfrm>
        </p:spPr>
      </p:pic>
    </p:spTree>
    <p:extLst>
      <p:ext uri="{BB962C8B-B14F-4D97-AF65-F5344CB8AC3E}">
        <p14:creationId xmlns:p14="http://schemas.microsoft.com/office/powerpoint/2010/main" val="25235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444" y="533400"/>
            <a:ext cx="7125113" cy="924475"/>
          </a:xfrm>
        </p:spPr>
        <p:txBody>
          <a:bodyPr/>
          <a:lstStyle/>
          <a:p>
            <a:pPr algn="ctr"/>
            <a:r>
              <a:rPr lang="en-US" dirty="0" smtClean="0"/>
              <a:t>Come with me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2662" y="1878399"/>
            <a:ext cx="5865556" cy="4023360"/>
          </a:xfrm>
        </p:spPr>
      </p:pic>
    </p:spTree>
    <p:extLst>
      <p:ext uri="{BB962C8B-B14F-4D97-AF65-F5344CB8AC3E}">
        <p14:creationId xmlns:p14="http://schemas.microsoft.com/office/powerpoint/2010/main" val="38239131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125113" cy="924475"/>
          </a:xfrm>
        </p:spPr>
        <p:txBody>
          <a:bodyPr/>
          <a:lstStyle/>
          <a:p>
            <a:pPr algn="ctr"/>
            <a:r>
              <a:rPr lang="en-US" sz="2400" dirty="0" smtClean="0"/>
              <a:t>Visit </a:t>
            </a:r>
            <a:r>
              <a:rPr lang="en-US" sz="2400" dirty="0" smtClean="0">
                <a:hlinkClick r:id="rId2"/>
              </a:rPr>
              <a:t>www.sizzlingspeakersheet.com</a:t>
            </a:r>
            <a:r>
              <a:rPr lang="en-US" sz="2400" dirty="0" smtClean="0"/>
              <a:t> to download this gift template right now.</a:t>
            </a:r>
            <a:endParaRPr lang="en-US" sz="2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1676400"/>
            <a:ext cx="3535175" cy="4051300"/>
          </a:xfrm>
        </p:spPr>
      </p:pic>
    </p:spTree>
    <p:extLst>
      <p:ext uri="{BB962C8B-B14F-4D97-AF65-F5344CB8AC3E}">
        <p14:creationId xmlns:p14="http://schemas.microsoft.com/office/powerpoint/2010/main" val="2184528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125113" cy="924475"/>
          </a:xfrm>
        </p:spPr>
        <p:txBody>
          <a:bodyPr/>
          <a:lstStyle/>
          <a:p>
            <a:pPr algn="ctr"/>
            <a:r>
              <a:rPr lang="en-US" sz="2400" dirty="0" smtClean="0"/>
              <a:t>We’ll Answer These Questions Today</a:t>
            </a:r>
            <a:endParaRPr lang="en-US" sz="2400" dirty="0"/>
          </a:p>
        </p:txBody>
      </p:sp>
      <p:sp>
        <p:nvSpPr>
          <p:cNvPr id="3" name="Content Placeholder 2"/>
          <p:cNvSpPr>
            <a:spLocks noGrp="1"/>
          </p:cNvSpPr>
          <p:nvPr>
            <p:ph idx="1"/>
          </p:nvPr>
        </p:nvSpPr>
        <p:spPr>
          <a:xfrm>
            <a:off x="990600" y="1905000"/>
            <a:ext cx="7125112" cy="4051437"/>
          </a:xfrm>
        </p:spPr>
        <p:txBody>
          <a:bodyPr>
            <a:normAutofit fontScale="85000" lnSpcReduction="10000"/>
          </a:bodyPr>
          <a:lstStyle/>
          <a:p>
            <a:r>
              <a:rPr lang="en-US" dirty="0" smtClean="0"/>
              <a:t>What </a:t>
            </a:r>
            <a:r>
              <a:rPr lang="en-US" dirty="0"/>
              <a:t>kind of speaker are you?</a:t>
            </a:r>
          </a:p>
          <a:p>
            <a:r>
              <a:rPr lang="en-US" dirty="0" smtClean="0"/>
              <a:t>What </a:t>
            </a:r>
            <a:r>
              <a:rPr lang="en-US" dirty="0"/>
              <a:t>is your signature topic?</a:t>
            </a:r>
          </a:p>
          <a:p>
            <a:r>
              <a:rPr lang="en-US" dirty="0" smtClean="0"/>
              <a:t>What </a:t>
            </a:r>
            <a:r>
              <a:rPr lang="en-US" dirty="0"/>
              <a:t>are the 3 best audience take-away points</a:t>
            </a:r>
          </a:p>
          <a:p>
            <a:r>
              <a:rPr lang="en-US" dirty="0" smtClean="0"/>
              <a:t>What </a:t>
            </a:r>
            <a:r>
              <a:rPr lang="en-US" dirty="0"/>
              <a:t>do meeting planners and audience members say about your performances?</a:t>
            </a:r>
          </a:p>
          <a:p>
            <a:r>
              <a:rPr lang="en-US" dirty="0" smtClean="0"/>
              <a:t>Do </a:t>
            </a:r>
            <a:r>
              <a:rPr lang="en-US" dirty="0"/>
              <a:t>you have a book title that is relevant to your speech or a free opt in gift to share that is also relevant to your speech?</a:t>
            </a:r>
          </a:p>
          <a:p>
            <a:r>
              <a:rPr lang="en-US" dirty="0" smtClean="0"/>
              <a:t>Have </a:t>
            </a:r>
            <a:r>
              <a:rPr lang="en-US" dirty="0"/>
              <a:t>you been showcased in major media or shared the stage with luminaries with recognized names in your industry?</a:t>
            </a:r>
          </a:p>
          <a:p>
            <a:r>
              <a:rPr lang="en-US" dirty="0" smtClean="0"/>
              <a:t>For </a:t>
            </a:r>
            <a:r>
              <a:rPr lang="en-US" dirty="0"/>
              <a:t>advanced speakers:  What percentage of the room do you typically convert to a sale?</a:t>
            </a:r>
          </a:p>
          <a:p>
            <a:r>
              <a:rPr lang="en-US" dirty="0" smtClean="0"/>
              <a:t>Is </a:t>
            </a:r>
            <a:r>
              <a:rPr lang="en-US" dirty="0"/>
              <a:t>your brief </a:t>
            </a:r>
            <a:r>
              <a:rPr lang="en-US" dirty="0" smtClean="0"/>
              <a:t>SPEAKER bio </a:t>
            </a:r>
            <a:r>
              <a:rPr lang="en-US" dirty="0"/>
              <a:t>ready to share? (and your speaker intro, too!)</a:t>
            </a:r>
          </a:p>
          <a:p>
            <a:r>
              <a:rPr lang="en-US" dirty="0" smtClean="0"/>
              <a:t>What </a:t>
            </a:r>
            <a:r>
              <a:rPr lang="en-US" dirty="0"/>
              <a:t>is your sizzling call to action?</a:t>
            </a:r>
          </a:p>
        </p:txBody>
      </p:sp>
    </p:spTree>
    <p:extLst>
      <p:ext uri="{BB962C8B-B14F-4D97-AF65-F5344CB8AC3E}">
        <p14:creationId xmlns:p14="http://schemas.microsoft.com/office/powerpoint/2010/main" val="20131181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181" y="1828800"/>
            <a:ext cx="3131138" cy="4051300"/>
          </a:xfrm>
          <a:prstGeom prst="rect">
            <a:avLst/>
          </a:prstGeom>
        </p:spPr>
      </p:pic>
    </p:spTree>
    <p:extLst>
      <p:ext uri="{BB962C8B-B14F-4D97-AF65-F5344CB8AC3E}">
        <p14:creationId xmlns:p14="http://schemas.microsoft.com/office/powerpoint/2010/main" val="529482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125113" cy="924475"/>
          </a:xfrm>
        </p:spPr>
        <p:txBody>
          <a:bodyPr/>
          <a:lstStyle/>
          <a:p>
            <a:pPr algn="ctr"/>
            <a:r>
              <a:rPr lang="en-US" dirty="0" smtClean="0"/>
              <a:t>Side Two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2119312"/>
            <a:ext cx="3131777" cy="4052888"/>
          </a:xfrm>
        </p:spPr>
      </p:pic>
    </p:spTree>
    <p:extLst>
      <p:ext uri="{BB962C8B-B14F-4D97-AF65-F5344CB8AC3E}">
        <p14:creationId xmlns:p14="http://schemas.microsoft.com/office/powerpoint/2010/main" val="198768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125113" cy="924475"/>
          </a:xfrm>
        </p:spPr>
        <p:txBody>
          <a:bodyPr/>
          <a:lstStyle/>
          <a:p>
            <a:pPr algn="ctr"/>
            <a:r>
              <a:rPr lang="en-US" dirty="0" smtClean="0"/>
              <a:t>Morgana Rae Got Booked on a HUGE Stage within 24 Hours</a:t>
            </a:r>
            <a:endParaRPr lang="en-US" dirty="0"/>
          </a:p>
        </p:txBody>
      </p:sp>
      <p:sp>
        <p:nvSpPr>
          <p:cNvPr id="3" name="Content Placeholder 2"/>
          <p:cNvSpPr>
            <a:spLocks noGrp="1"/>
          </p:cNvSpPr>
          <p:nvPr>
            <p:ph idx="1"/>
          </p:nvPr>
        </p:nvSpPr>
        <p:spPr>
          <a:xfrm>
            <a:off x="762000" y="1828800"/>
            <a:ext cx="7125112" cy="4051437"/>
          </a:xfrm>
        </p:spPr>
        <p:txBody>
          <a:bodyPr>
            <a:normAutofit fontScale="85000" lnSpcReduction="20000"/>
          </a:bodyPr>
          <a:lstStyle/>
          <a:p>
            <a:pPr marL="0" indent="0" algn="ctr">
              <a:buNone/>
            </a:pPr>
            <a:r>
              <a:rPr lang="en-US" i="1" dirty="0"/>
              <a:t>"OMG! Nancy Juetten was able to see the things I didn't see, and say the words I wish I could say, to upgrade my Speaker 1-Sheet to the compelling and enticing calling card I needed before a meeting with the people whose stages I want to speak on this year. I can go to sleep tonight, knowing that I have exactly what I need to represent my best self. Thank you Nancy!"</a:t>
            </a:r>
            <a:r>
              <a:rPr lang="en-US" dirty="0"/>
              <a:t/>
            </a:r>
            <a:br>
              <a:rPr lang="en-US" dirty="0"/>
            </a:br>
            <a:r>
              <a:rPr lang="en-US" dirty="0"/>
              <a:t/>
            </a:r>
            <a:br>
              <a:rPr lang="en-US" dirty="0"/>
            </a:br>
            <a:endParaRPr lang="en-US" dirty="0"/>
          </a:p>
          <a:p>
            <a:pPr marL="0" indent="0" algn="ctr">
              <a:buNone/>
            </a:pPr>
            <a:endParaRPr lang="en-US" i="1" dirty="0" smtClean="0"/>
          </a:p>
          <a:p>
            <a:pPr marL="0" indent="0" algn="ctr">
              <a:buNone/>
            </a:pPr>
            <a:endParaRPr lang="en-US" i="1" dirty="0"/>
          </a:p>
          <a:p>
            <a:pPr marL="0" indent="0" algn="ctr">
              <a:buNone/>
            </a:pPr>
            <a:endParaRPr lang="en-US" i="1" dirty="0" smtClean="0"/>
          </a:p>
          <a:p>
            <a:pPr marL="0" indent="0" algn="ctr">
              <a:buNone/>
            </a:pPr>
            <a:endParaRPr lang="en-US" i="1" dirty="0" smtClean="0"/>
          </a:p>
          <a:p>
            <a:pPr marL="0" indent="0" algn="ctr">
              <a:buNone/>
            </a:pPr>
            <a:endParaRPr lang="en-US" i="1" dirty="0"/>
          </a:p>
          <a:p>
            <a:pPr marL="0" indent="0" algn="ctr">
              <a:buNone/>
            </a:pPr>
            <a:endParaRPr lang="en-US" i="1" dirty="0" smtClean="0"/>
          </a:p>
          <a:p>
            <a:pPr marL="0" indent="0" algn="ctr">
              <a:buNone/>
            </a:pPr>
            <a:r>
              <a:rPr lang="en-US" i="1" dirty="0" smtClean="0"/>
              <a:t>-- </a:t>
            </a:r>
            <a:r>
              <a:rPr lang="en-US" i="1" dirty="0"/>
              <a:t>Morgana Rae</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072" y="3124201"/>
            <a:ext cx="1645920" cy="1944575"/>
          </a:xfrm>
          <a:prstGeom prst="rect">
            <a:avLst/>
          </a:prstGeom>
        </p:spPr>
      </p:pic>
    </p:spTree>
    <p:extLst>
      <p:ext uri="{BB962C8B-B14F-4D97-AF65-F5344CB8AC3E}">
        <p14:creationId xmlns:p14="http://schemas.microsoft.com/office/powerpoint/2010/main" val="5050992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125113" cy="924475"/>
          </a:xfrm>
        </p:spPr>
        <p:txBody>
          <a:bodyPr/>
          <a:lstStyle/>
          <a:p>
            <a:pPr algn="ctr"/>
            <a:r>
              <a:rPr lang="en-US" dirty="0" smtClean="0"/>
              <a:t/>
            </a:r>
            <a:br>
              <a:rPr lang="en-US" dirty="0" smtClean="0"/>
            </a:br>
            <a:r>
              <a:rPr lang="en-US" dirty="0" smtClean="0"/>
              <a:t>What </a:t>
            </a:r>
            <a:r>
              <a:rPr lang="en-US" dirty="0" smtClean="0"/>
              <a:t>Kind of </a:t>
            </a:r>
            <a:r>
              <a:rPr lang="en-US" dirty="0" smtClean="0"/>
              <a:t>EXPERT</a:t>
            </a:r>
            <a:br>
              <a:rPr lang="en-US" dirty="0" smtClean="0"/>
            </a:br>
            <a:r>
              <a:rPr lang="en-US" dirty="0" smtClean="0"/>
              <a:t>Speaker </a:t>
            </a:r>
            <a:r>
              <a:rPr lang="en-US" dirty="0" smtClean="0"/>
              <a:t>are You?</a:t>
            </a:r>
            <a:r>
              <a:rPr lang="en-US" dirty="0"/>
              <a:t/>
            </a:r>
            <a:br>
              <a:rPr lang="en-US" dirty="0"/>
            </a:br>
            <a:endParaRPr lang="en-US" dirty="0"/>
          </a:p>
        </p:txBody>
      </p:sp>
      <p:sp>
        <p:nvSpPr>
          <p:cNvPr id="3" name="Content Placeholder 2"/>
          <p:cNvSpPr>
            <a:spLocks noGrp="1"/>
          </p:cNvSpPr>
          <p:nvPr>
            <p:ph idx="1"/>
          </p:nvPr>
        </p:nvSpPr>
        <p:spPr>
          <a:xfrm>
            <a:off x="914400" y="1905000"/>
            <a:ext cx="7125112" cy="4051437"/>
          </a:xfrm>
        </p:spPr>
        <p:txBody>
          <a:bodyPr/>
          <a:lstStyle/>
          <a:p>
            <a:r>
              <a:rPr lang="en-US" dirty="0" smtClean="0"/>
              <a:t>Informational</a:t>
            </a:r>
          </a:p>
          <a:p>
            <a:r>
              <a:rPr lang="en-US" dirty="0" smtClean="0"/>
              <a:t>Inspirational</a:t>
            </a:r>
          </a:p>
          <a:p>
            <a:r>
              <a:rPr lang="en-US" dirty="0" smtClean="0"/>
              <a:t>Motivational</a:t>
            </a:r>
          </a:p>
          <a:p>
            <a:r>
              <a:rPr lang="en-US" dirty="0" smtClean="0"/>
              <a:t>Transformational</a:t>
            </a:r>
          </a:p>
        </p:txBody>
      </p:sp>
    </p:spTree>
    <p:extLst>
      <p:ext uri="{BB962C8B-B14F-4D97-AF65-F5344CB8AC3E}">
        <p14:creationId xmlns:p14="http://schemas.microsoft.com/office/powerpoint/2010/main" val="2171125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125113" cy="924475"/>
          </a:xfrm>
        </p:spPr>
        <p:txBody>
          <a:bodyPr/>
          <a:lstStyle/>
          <a:p>
            <a:pPr algn="ctr"/>
            <a:r>
              <a:rPr lang="en-US" dirty="0" smtClean="0"/>
              <a:t>Keynote Speaker or Workshop </a:t>
            </a:r>
            <a:br>
              <a:rPr lang="en-US" dirty="0" smtClean="0"/>
            </a:br>
            <a:r>
              <a:rPr lang="en-US" dirty="0" smtClean="0"/>
              <a:t>or Break-Out Session Leader?</a:t>
            </a:r>
            <a:endParaRPr lang="en-US" dirty="0"/>
          </a:p>
        </p:txBody>
      </p:sp>
      <p:sp>
        <p:nvSpPr>
          <p:cNvPr id="3" name="Content Placeholder 2"/>
          <p:cNvSpPr>
            <a:spLocks noGrp="1"/>
          </p:cNvSpPr>
          <p:nvPr>
            <p:ph idx="1"/>
          </p:nvPr>
        </p:nvSpPr>
        <p:spPr>
          <a:xfrm>
            <a:off x="990600" y="1828800"/>
            <a:ext cx="7125112" cy="4051437"/>
          </a:xfrm>
        </p:spPr>
        <p:txBody>
          <a:bodyPr/>
          <a:lstStyle/>
          <a:p>
            <a:r>
              <a:rPr lang="en-US" dirty="0" smtClean="0"/>
              <a:t>Keynote</a:t>
            </a:r>
          </a:p>
          <a:p>
            <a:r>
              <a:rPr lang="en-US" dirty="0" smtClean="0"/>
              <a:t>Workshop Leader</a:t>
            </a:r>
          </a:p>
          <a:p>
            <a:r>
              <a:rPr lang="en-US" dirty="0" smtClean="0"/>
              <a:t>Break-out Session Leader</a:t>
            </a:r>
          </a:p>
          <a:p>
            <a:pPr marL="0" indent="0">
              <a:buNone/>
            </a:pPr>
            <a:endParaRPr lang="en-US" dirty="0"/>
          </a:p>
        </p:txBody>
      </p:sp>
    </p:spTree>
    <p:extLst>
      <p:ext uri="{BB962C8B-B14F-4D97-AF65-F5344CB8AC3E}">
        <p14:creationId xmlns:p14="http://schemas.microsoft.com/office/powerpoint/2010/main" val="26395997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pPr algn="ctr"/>
            <a:r>
              <a:rPr lang="en-US" dirty="0" smtClean="0"/>
              <a:t>Which Category is Your Best Fit?</a:t>
            </a:r>
            <a:endParaRPr lang="en-US" dirty="0"/>
          </a:p>
        </p:txBody>
      </p:sp>
      <p:sp>
        <p:nvSpPr>
          <p:cNvPr id="3" name="Content Placeholder 2"/>
          <p:cNvSpPr>
            <a:spLocks noGrp="1"/>
          </p:cNvSpPr>
          <p:nvPr>
            <p:ph idx="1"/>
          </p:nvPr>
        </p:nvSpPr>
        <p:spPr>
          <a:xfrm>
            <a:off x="914400" y="1905000"/>
            <a:ext cx="7125112" cy="4051437"/>
          </a:xfrm>
        </p:spPr>
        <p:txBody>
          <a:bodyPr/>
          <a:lstStyle/>
          <a:p>
            <a:r>
              <a:rPr lang="en-US" dirty="0"/>
              <a:t>Leadership</a:t>
            </a:r>
          </a:p>
          <a:p>
            <a:r>
              <a:rPr lang="en-US" dirty="0"/>
              <a:t>Motivation</a:t>
            </a:r>
          </a:p>
          <a:p>
            <a:r>
              <a:rPr lang="en-US" dirty="0"/>
              <a:t>Sports</a:t>
            </a:r>
          </a:p>
          <a:p>
            <a:r>
              <a:rPr lang="en-US" dirty="0"/>
              <a:t>Career</a:t>
            </a:r>
          </a:p>
          <a:p>
            <a:r>
              <a:rPr lang="en-US" dirty="0" smtClean="0"/>
              <a:t>Celebrity</a:t>
            </a:r>
            <a:endParaRPr lang="en-US" dirty="0" smtClean="0"/>
          </a:p>
          <a:p>
            <a:r>
              <a:rPr lang="en-US" dirty="0" smtClean="0"/>
              <a:t>Name Your Own!</a:t>
            </a:r>
          </a:p>
          <a:p>
            <a:endParaRPr lang="en-US" dirty="0"/>
          </a:p>
          <a:p>
            <a:pPr marL="0" indent="0" algn="ctr">
              <a:buNone/>
            </a:pPr>
            <a:r>
              <a:rPr lang="en-US" dirty="0" smtClean="0"/>
              <a:t>Note:  Don’t wimp out with ‘Author, Speaker, Coach.’</a:t>
            </a:r>
            <a:endParaRPr lang="en-US" dirty="0"/>
          </a:p>
          <a:p>
            <a:endParaRPr lang="en-US" dirty="0"/>
          </a:p>
        </p:txBody>
      </p:sp>
    </p:spTree>
    <p:extLst>
      <p:ext uri="{BB962C8B-B14F-4D97-AF65-F5344CB8AC3E}">
        <p14:creationId xmlns:p14="http://schemas.microsoft.com/office/powerpoint/2010/main" val="18058522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pPr algn="ctr"/>
            <a:r>
              <a:rPr lang="en-US" dirty="0" smtClean="0"/>
              <a:t>What are Your ‘Stand Out’ Qualities</a:t>
            </a:r>
            <a:endParaRPr lang="en-US" dirty="0"/>
          </a:p>
        </p:txBody>
      </p:sp>
      <p:sp>
        <p:nvSpPr>
          <p:cNvPr id="3" name="Content Placeholder 2"/>
          <p:cNvSpPr>
            <a:spLocks noGrp="1"/>
          </p:cNvSpPr>
          <p:nvPr>
            <p:ph idx="1"/>
          </p:nvPr>
        </p:nvSpPr>
        <p:spPr>
          <a:xfrm>
            <a:off x="838200" y="1752600"/>
            <a:ext cx="7125112" cy="4051437"/>
          </a:xfrm>
        </p:spPr>
        <p:txBody>
          <a:bodyPr/>
          <a:lstStyle/>
          <a:p>
            <a:r>
              <a:rPr lang="en-US" dirty="0" smtClean="0"/>
              <a:t>Example:</a:t>
            </a:r>
          </a:p>
          <a:p>
            <a:r>
              <a:rPr lang="en-US" dirty="0" smtClean="0"/>
              <a:t>Morgana Rae</a:t>
            </a:r>
          </a:p>
          <a:p>
            <a:r>
              <a:rPr lang="en-US" dirty="0" smtClean="0"/>
              <a:t>The Remarkably Different, Disarming and Powerful ‘Relationship with Money’ Keynote Speaker</a:t>
            </a:r>
          </a:p>
          <a:p>
            <a:endParaRPr lang="en-US" dirty="0"/>
          </a:p>
          <a:p>
            <a:pPr marL="0" indent="0">
              <a:buNone/>
            </a:pPr>
            <a:endParaRPr lang="en-US" dirty="0" smtClean="0"/>
          </a:p>
        </p:txBody>
      </p:sp>
    </p:spTree>
    <p:extLst>
      <p:ext uri="{BB962C8B-B14F-4D97-AF65-F5344CB8AC3E}">
        <p14:creationId xmlns:p14="http://schemas.microsoft.com/office/powerpoint/2010/main" val="16520526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pPr algn="ctr"/>
            <a:r>
              <a:rPr lang="en-US" dirty="0" smtClean="0"/>
              <a:t>What are Your ‘Stand Out’ Qualities</a:t>
            </a:r>
            <a:endParaRPr lang="en-US" dirty="0"/>
          </a:p>
        </p:txBody>
      </p:sp>
      <p:sp>
        <p:nvSpPr>
          <p:cNvPr id="3" name="Content Placeholder 2"/>
          <p:cNvSpPr>
            <a:spLocks noGrp="1"/>
          </p:cNvSpPr>
          <p:nvPr>
            <p:ph idx="1"/>
          </p:nvPr>
        </p:nvSpPr>
        <p:spPr>
          <a:xfrm>
            <a:off x="838200" y="1752600"/>
            <a:ext cx="7125112" cy="4051437"/>
          </a:xfrm>
        </p:spPr>
        <p:txBody>
          <a:bodyPr/>
          <a:lstStyle/>
          <a:p>
            <a:r>
              <a:rPr lang="en-US" dirty="0"/>
              <a:t>In a world of ‘get to six figures fast’ experts, what sets </a:t>
            </a:r>
            <a:r>
              <a:rPr lang="en-US" dirty="0" smtClean="0"/>
              <a:t>YOU and your message apart</a:t>
            </a:r>
            <a:r>
              <a:rPr lang="en-US" dirty="0"/>
              <a:t>?   </a:t>
            </a:r>
          </a:p>
          <a:p>
            <a:r>
              <a:rPr lang="en-US" dirty="0"/>
              <a:t>What is your distinct point of view? </a:t>
            </a:r>
          </a:p>
          <a:p>
            <a:r>
              <a:rPr lang="en-US" dirty="0"/>
              <a:t>What do audience members say the most about what makes you memorable?</a:t>
            </a:r>
          </a:p>
          <a:p>
            <a:pPr marL="0" indent="0">
              <a:buNone/>
            </a:pPr>
            <a:endParaRPr lang="en-US" dirty="0" smtClean="0"/>
          </a:p>
        </p:txBody>
      </p:sp>
    </p:spTree>
    <p:extLst>
      <p:ext uri="{BB962C8B-B14F-4D97-AF65-F5344CB8AC3E}">
        <p14:creationId xmlns:p14="http://schemas.microsoft.com/office/powerpoint/2010/main" val="2263336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303" y="409833"/>
            <a:ext cx="7125113" cy="924475"/>
          </a:xfrm>
        </p:spPr>
        <p:txBody>
          <a:bodyPr/>
          <a:lstStyle/>
          <a:p>
            <a:pPr algn="ctr"/>
            <a:r>
              <a:rPr lang="en-US" dirty="0" smtClean="0"/>
              <a:t>We have limited time.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5643" y="2073389"/>
            <a:ext cx="5349240" cy="3566160"/>
          </a:xfrm>
        </p:spPr>
      </p:pic>
    </p:spTree>
    <p:extLst>
      <p:ext uri="{BB962C8B-B14F-4D97-AF65-F5344CB8AC3E}">
        <p14:creationId xmlns:p14="http://schemas.microsoft.com/office/powerpoint/2010/main" val="17152375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125113" cy="924475"/>
          </a:xfrm>
        </p:spPr>
        <p:txBody>
          <a:bodyPr/>
          <a:lstStyle/>
          <a:p>
            <a:pPr algn="ctr"/>
            <a:r>
              <a:rPr lang="en-US" dirty="0" smtClean="0"/>
              <a:t>Every Speaker Needs Her Own Version of “Fire and Rain”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2438400"/>
            <a:ext cx="3291840" cy="3291840"/>
          </a:xfrm>
        </p:spPr>
      </p:pic>
    </p:spTree>
    <p:extLst>
      <p:ext uri="{BB962C8B-B14F-4D97-AF65-F5344CB8AC3E}">
        <p14:creationId xmlns:p14="http://schemas.microsoft.com/office/powerpoint/2010/main" val="22939137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125113" cy="924475"/>
          </a:xfrm>
        </p:spPr>
        <p:txBody>
          <a:bodyPr/>
          <a:lstStyle/>
          <a:p>
            <a:pPr algn="ctr"/>
            <a:r>
              <a:rPr lang="en-US" dirty="0" smtClean="0"/>
              <a:t>What is Your Signature Topic?</a:t>
            </a:r>
            <a:endParaRPr lang="en-US" dirty="0"/>
          </a:p>
        </p:txBody>
      </p:sp>
      <p:sp>
        <p:nvSpPr>
          <p:cNvPr id="3" name="Content Placeholder 2"/>
          <p:cNvSpPr>
            <a:spLocks noGrp="1"/>
          </p:cNvSpPr>
          <p:nvPr>
            <p:ph idx="1"/>
          </p:nvPr>
        </p:nvSpPr>
        <p:spPr>
          <a:xfrm>
            <a:off x="838200" y="1828800"/>
            <a:ext cx="7125112" cy="4051437"/>
          </a:xfrm>
        </p:spPr>
        <p:txBody>
          <a:bodyPr/>
          <a:lstStyle/>
          <a:p>
            <a:pPr marL="0" indent="0">
              <a:buNone/>
            </a:pPr>
            <a:endParaRPr lang="en-US" dirty="0" smtClean="0"/>
          </a:p>
          <a:p>
            <a:r>
              <a:rPr lang="en-US" b="1" dirty="0"/>
              <a:t>M</a:t>
            </a:r>
            <a:r>
              <a:rPr lang="en-US" b="1" dirty="0" smtClean="0"/>
              <a:t>ake Money Fall in Love with You </a:t>
            </a:r>
            <a:r>
              <a:rPr lang="en-US" dirty="0" smtClean="0"/>
              <a:t>– Morgana Rae</a:t>
            </a:r>
          </a:p>
          <a:p>
            <a:r>
              <a:rPr lang="en-US" b="1" dirty="0" smtClean="0"/>
              <a:t>How to be a </a:t>
            </a:r>
            <a:r>
              <a:rPr lang="en-US" b="1" dirty="0" err="1" smtClean="0"/>
              <a:t>Disruptasaurus</a:t>
            </a:r>
            <a:r>
              <a:rPr lang="en-US" b="1" dirty="0" smtClean="0"/>
              <a:t> – Get Noticed, Get Seen &amp; Get Paid More for Your Know-How and Passion </a:t>
            </a:r>
            <a:r>
              <a:rPr lang="en-US" dirty="0" smtClean="0"/>
              <a:t>– Mike </a:t>
            </a:r>
            <a:r>
              <a:rPr lang="en-US" dirty="0" err="1" smtClean="0"/>
              <a:t>Koenigs</a:t>
            </a:r>
            <a:endParaRPr lang="en-US" dirty="0" smtClean="0"/>
          </a:p>
          <a:p>
            <a:r>
              <a:rPr lang="en-US" b="1" dirty="0" smtClean="0"/>
              <a:t>Transform Your Speaker-Sheet from Lukewarm to Sizzling to Get Booked Again and Again </a:t>
            </a:r>
            <a:r>
              <a:rPr lang="en-US" dirty="0" smtClean="0"/>
              <a:t>– Nancy Juetten</a:t>
            </a:r>
          </a:p>
          <a:p>
            <a:pPr marL="0" indent="0">
              <a:buNone/>
            </a:pPr>
            <a:endParaRPr lang="en-US" dirty="0"/>
          </a:p>
        </p:txBody>
      </p:sp>
    </p:spTree>
    <p:extLst>
      <p:ext uri="{BB962C8B-B14F-4D97-AF65-F5344CB8AC3E}">
        <p14:creationId xmlns:p14="http://schemas.microsoft.com/office/powerpoint/2010/main" val="17226639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125113" cy="924475"/>
          </a:xfrm>
        </p:spPr>
        <p:txBody>
          <a:bodyPr/>
          <a:lstStyle/>
          <a:p>
            <a:pPr algn="ctr"/>
            <a:r>
              <a:rPr lang="en-US" dirty="0" smtClean="0"/>
              <a:t>Hot Title Formulas</a:t>
            </a:r>
            <a:endParaRPr lang="en-US" dirty="0"/>
          </a:p>
        </p:txBody>
      </p:sp>
      <p:sp>
        <p:nvSpPr>
          <p:cNvPr id="3" name="Content Placeholder 2"/>
          <p:cNvSpPr>
            <a:spLocks noGrp="1"/>
          </p:cNvSpPr>
          <p:nvPr>
            <p:ph idx="1"/>
          </p:nvPr>
        </p:nvSpPr>
        <p:spPr>
          <a:xfrm>
            <a:off x="838200" y="1828800"/>
            <a:ext cx="7125112" cy="4051437"/>
          </a:xfrm>
        </p:spPr>
        <p:txBody>
          <a:bodyPr/>
          <a:lstStyle/>
          <a:p>
            <a:r>
              <a:rPr lang="en-US" dirty="0"/>
              <a:t>3 Massive Mistakes &lt;ideal clients&gt; Make That Keep Them From &lt;desired outcome</a:t>
            </a:r>
            <a:r>
              <a:rPr lang="en-US" dirty="0" smtClean="0"/>
              <a:t>&gt;</a:t>
            </a:r>
            <a:endParaRPr lang="en-US" dirty="0"/>
          </a:p>
          <a:p>
            <a:r>
              <a:rPr lang="en-US" dirty="0"/>
              <a:t>3 Dangerous Trends That Keep &lt;ideal client&gt; Struggling With &lt;urgent problem</a:t>
            </a:r>
            <a:r>
              <a:rPr lang="en-US" dirty="0" smtClean="0"/>
              <a:t>&gt;</a:t>
            </a:r>
            <a:r>
              <a:rPr lang="en-US" dirty="0"/>
              <a:t> </a:t>
            </a:r>
          </a:p>
          <a:p>
            <a:r>
              <a:rPr lang="en-US" dirty="0"/>
              <a:t>3 Tricky Truths Most &lt;ideal clients&gt; Miss That Keep Them From &lt;desired outcome&gt;</a:t>
            </a:r>
          </a:p>
          <a:p>
            <a:endParaRPr lang="en-US" dirty="0"/>
          </a:p>
        </p:txBody>
      </p:sp>
    </p:spTree>
    <p:extLst>
      <p:ext uri="{BB962C8B-B14F-4D97-AF65-F5344CB8AC3E}">
        <p14:creationId xmlns:p14="http://schemas.microsoft.com/office/powerpoint/2010/main" val="37905973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pPr algn="ctr"/>
            <a:r>
              <a:rPr lang="en-US" dirty="0" smtClean="0"/>
              <a:t>More Examples</a:t>
            </a:r>
            <a:endParaRPr lang="en-US" dirty="0"/>
          </a:p>
        </p:txBody>
      </p:sp>
      <p:sp>
        <p:nvSpPr>
          <p:cNvPr id="3" name="Content Placeholder 2"/>
          <p:cNvSpPr>
            <a:spLocks noGrp="1"/>
          </p:cNvSpPr>
          <p:nvPr>
            <p:ph idx="1"/>
          </p:nvPr>
        </p:nvSpPr>
        <p:spPr>
          <a:xfrm>
            <a:off x="762000" y="1828800"/>
            <a:ext cx="7125112" cy="4051437"/>
          </a:xfrm>
        </p:spPr>
        <p:txBody>
          <a:bodyPr>
            <a:normAutofit fontScale="32500" lnSpcReduction="20000"/>
          </a:bodyPr>
          <a:lstStyle/>
          <a:p>
            <a:pPr marL="0" indent="0">
              <a:buNone/>
            </a:pPr>
            <a:endParaRPr lang="en-US" sz="4500" dirty="0"/>
          </a:p>
          <a:p>
            <a:r>
              <a:rPr lang="en-US" sz="4500" dirty="0"/>
              <a:t>3 Mega Mistakes Coaches Make That Keep Their Group Coaching Programs Empty… And The #1 Secret To Fill Your Group Every Time </a:t>
            </a:r>
            <a:br>
              <a:rPr lang="en-US" sz="4500" dirty="0"/>
            </a:br>
            <a:r>
              <a:rPr lang="en-US" sz="4500" dirty="0"/>
              <a:t>(Michelle Schubnel – Group Coaching Success</a:t>
            </a:r>
            <a:r>
              <a:rPr lang="en-US" sz="4500" dirty="0" smtClean="0"/>
              <a:t>)</a:t>
            </a:r>
            <a:r>
              <a:rPr lang="en-US" sz="4500" dirty="0"/>
              <a:t> </a:t>
            </a:r>
          </a:p>
          <a:p>
            <a:r>
              <a:rPr lang="en-US" sz="4500" dirty="0"/>
              <a:t>The Truth Behind the Business of Coaching: What You MUST Know to Get More Clients, Earn More Money and Make Your Biggest Impact </a:t>
            </a:r>
            <a:r>
              <a:rPr lang="en-US" sz="4500" dirty="0" smtClean="0"/>
              <a:t>(</a:t>
            </a:r>
            <a:r>
              <a:rPr lang="en-US" sz="4500" dirty="0"/>
              <a:t>Melinda Cohan - Coaches Console</a:t>
            </a:r>
            <a:r>
              <a:rPr lang="en-US" sz="4500" dirty="0" smtClean="0"/>
              <a:t>)</a:t>
            </a:r>
            <a:r>
              <a:rPr lang="en-US" sz="4500" dirty="0"/>
              <a:t> </a:t>
            </a:r>
          </a:p>
          <a:p>
            <a:r>
              <a:rPr lang="en-US" sz="4500" dirty="0"/>
              <a:t>Instant Client Formula: Discover the Fastest Way to Get a Rush of New Clients, Sell More Products and Build a Massive Mailing List </a:t>
            </a:r>
            <a:r>
              <a:rPr lang="en-US" sz="4500" dirty="0" smtClean="0"/>
              <a:t>(</a:t>
            </a:r>
            <a:r>
              <a:rPr lang="en-US" sz="4500" dirty="0"/>
              <a:t>Rich German &amp; Milana Leshinsky - Joint Venture Insider Circle)</a:t>
            </a:r>
          </a:p>
          <a:p>
            <a:r>
              <a:rPr lang="en-US" sz="4500" dirty="0" smtClean="0"/>
              <a:t>The </a:t>
            </a:r>
            <a:r>
              <a:rPr lang="en-US" sz="4500" dirty="0"/>
              <a:t>Badly Behaving Brain: Why 2 Billion People Can’t Lose Weight and What You Can Do Differently (Susan Thompson – Bright Line Eating Bootcamp)</a:t>
            </a:r>
          </a:p>
          <a:p>
            <a:pPr marL="0" indent="0">
              <a:buNone/>
            </a:pPr>
            <a:r>
              <a:rPr lang="en-US" sz="4500" dirty="0"/>
              <a:t> </a:t>
            </a:r>
          </a:p>
          <a:p>
            <a:pPr marL="0" indent="0">
              <a:buNone/>
            </a:pPr>
            <a:r>
              <a:rPr lang="en-US" dirty="0"/>
              <a:t> </a:t>
            </a:r>
          </a:p>
          <a:p>
            <a:endParaRPr lang="en-US" dirty="0"/>
          </a:p>
        </p:txBody>
      </p:sp>
    </p:spTree>
    <p:extLst>
      <p:ext uri="{BB962C8B-B14F-4D97-AF65-F5344CB8AC3E}">
        <p14:creationId xmlns:p14="http://schemas.microsoft.com/office/powerpoint/2010/main" val="10778602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33400"/>
            <a:ext cx="7696200" cy="924475"/>
          </a:xfrm>
        </p:spPr>
        <p:txBody>
          <a:bodyPr/>
          <a:lstStyle/>
          <a:p>
            <a:pPr algn="ctr"/>
            <a:r>
              <a:rPr lang="en-US" sz="2000" dirty="0" smtClean="0"/>
              <a:t/>
            </a:r>
            <a:br>
              <a:rPr lang="en-US" sz="2000" dirty="0" smtClean="0"/>
            </a:br>
            <a:r>
              <a:rPr lang="en-US" sz="2400" dirty="0" smtClean="0"/>
              <a:t>What </a:t>
            </a:r>
            <a:r>
              <a:rPr lang="en-US" sz="2400" dirty="0"/>
              <a:t>are </a:t>
            </a:r>
            <a:r>
              <a:rPr lang="en-US" sz="2400" dirty="0" smtClean="0"/>
              <a:t>Your </a:t>
            </a:r>
            <a:r>
              <a:rPr lang="en-US" sz="2400" dirty="0"/>
              <a:t>3 </a:t>
            </a:r>
            <a:r>
              <a:rPr lang="en-US" sz="2400" dirty="0" smtClean="0"/>
              <a:t>Most Compelling </a:t>
            </a:r>
            <a:br>
              <a:rPr lang="en-US" sz="2400" dirty="0" smtClean="0"/>
            </a:br>
            <a:r>
              <a:rPr lang="en-US" sz="2400" dirty="0" smtClean="0"/>
              <a:t>Audience Take-Away Points?</a:t>
            </a:r>
            <a:r>
              <a:rPr lang="en-US" sz="2400" dirty="0"/>
              <a:t/>
            </a:r>
            <a:br>
              <a:rPr lang="en-US" sz="2400" dirty="0"/>
            </a:br>
            <a:endParaRPr lang="en-US" sz="2400" dirty="0"/>
          </a:p>
        </p:txBody>
      </p:sp>
      <p:sp>
        <p:nvSpPr>
          <p:cNvPr id="3" name="Content Placeholder 2"/>
          <p:cNvSpPr>
            <a:spLocks noGrp="1"/>
          </p:cNvSpPr>
          <p:nvPr>
            <p:ph idx="1"/>
          </p:nvPr>
        </p:nvSpPr>
        <p:spPr/>
        <p:txBody>
          <a:bodyPr/>
          <a:lstStyle/>
          <a:p>
            <a:r>
              <a:rPr lang="en-US" dirty="0" smtClean="0"/>
              <a:t>Audience members will:</a:t>
            </a:r>
          </a:p>
          <a:p>
            <a:r>
              <a:rPr lang="en-US" dirty="0" smtClean="0"/>
              <a:t>Discover…</a:t>
            </a:r>
          </a:p>
          <a:p>
            <a:r>
              <a:rPr lang="en-US" dirty="0" smtClean="0"/>
              <a:t>Reveal…</a:t>
            </a:r>
          </a:p>
          <a:p>
            <a:r>
              <a:rPr lang="en-US" dirty="0" smtClean="0"/>
              <a:t>Identify …</a:t>
            </a:r>
          </a:p>
          <a:p>
            <a:r>
              <a:rPr lang="en-US" dirty="0" smtClean="0"/>
              <a:t>Recognize …</a:t>
            </a:r>
          </a:p>
          <a:p>
            <a:endParaRPr lang="en-US" dirty="0"/>
          </a:p>
        </p:txBody>
      </p:sp>
    </p:spTree>
    <p:extLst>
      <p:ext uri="{BB962C8B-B14F-4D97-AF65-F5344CB8AC3E}">
        <p14:creationId xmlns:p14="http://schemas.microsoft.com/office/powerpoint/2010/main" val="675615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33400"/>
            <a:ext cx="7696200" cy="924475"/>
          </a:xfrm>
        </p:spPr>
        <p:txBody>
          <a:bodyPr/>
          <a:lstStyle/>
          <a:p>
            <a:pPr algn="ctr"/>
            <a:r>
              <a:rPr lang="en-US" sz="2000" dirty="0" smtClean="0"/>
              <a:t/>
            </a:r>
            <a:br>
              <a:rPr lang="en-US" sz="2000" dirty="0" smtClean="0"/>
            </a:br>
            <a:r>
              <a:rPr lang="en-US" sz="2400" dirty="0" smtClean="0"/>
              <a:t>What </a:t>
            </a:r>
            <a:r>
              <a:rPr lang="en-US" sz="2400" dirty="0"/>
              <a:t>are </a:t>
            </a:r>
            <a:r>
              <a:rPr lang="en-US" sz="2400" dirty="0" smtClean="0"/>
              <a:t>Your </a:t>
            </a:r>
            <a:r>
              <a:rPr lang="en-US" sz="2400" dirty="0"/>
              <a:t>3 </a:t>
            </a:r>
            <a:r>
              <a:rPr lang="en-US" sz="2400" dirty="0" smtClean="0"/>
              <a:t>Most Compelling </a:t>
            </a:r>
            <a:br>
              <a:rPr lang="en-US" sz="2400" dirty="0" smtClean="0"/>
            </a:br>
            <a:r>
              <a:rPr lang="en-US" sz="2400" dirty="0" smtClean="0"/>
              <a:t>Audience Take-Away Points?</a:t>
            </a:r>
            <a:r>
              <a:rPr lang="en-US" sz="2400" dirty="0"/>
              <a:t/>
            </a:r>
            <a:br>
              <a:rPr lang="en-US" sz="2400" dirty="0"/>
            </a:br>
            <a:endParaRPr lang="en-US" sz="2400" dirty="0"/>
          </a:p>
        </p:txBody>
      </p:sp>
      <p:sp>
        <p:nvSpPr>
          <p:cNvPr id="3" name="Content Placeholder 2"/>
          <p:cNvSpPr>
            <a:spLocks noGrp="1"/>
          </p:cNvSpPr>
          <p:nvPr>
            <p:ph idx="1"/>
          </p:nvPr>
        </p:nvSpPr>
        <p:spPr/>
        <p:txBody>
          <a:bodyPr/>
          <a:lstStyle/>
          <a:p>
            <a:r>
              <a:rPr lang="en-US" dirty="0" smtClean="0"/>
              <a:t>Audience members will:</a:t>
            </a:r>
          </a:p>
          <a:p>
            <a:r>
              <a:rPr lang="en-US" dirty="0" smtClean="0"/>
              <a:t>Discover…</a:t>
            </a:r>
          </a:p>
          <a:p>
            <a:r>
              <a:rPr lang="en-US" dirty="0" smtClean="0"/>
              <a:t>Reveal…</a:t>
            </a:r>
          </a:p>
          <a:p>
            <a:r>
              <a:rPr lang="en-US" dirty="0" smtClean="0"/>
              <a:t>Identify …</a:t>
            </a:r>
          </a:p>
          <a:p>
            <a:r>
              <a:rPr lang="en-US" dirty="0" smtClean="0"/>
              <a:t>Recognize …</a:t>
            </a:r>
          </a:p>
          <a:p>
            <a:endParaRPr lang="en-US" dirty="0"/>
          </a:p>
        </p:txBody>
      </p:sp>
    </p:spTree>
    <p:extLst>
      <p:ext uri="{BB962C8B-B14F-4D97-AF65-F5344CB8AC3E}">
        <p14:creationId xmlns:p14="http://schemas.microsoft.com/office/powerpoint/2010/main" val="675615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pPr algn="ct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What Do Meeting Planners and Audience </a:t>
            </a:r>
            <a:br>
              <a:rPr lang="en-US" sz="2000" dirty="0" smtClean="0"/>
            </a:br>
            <a:r>
              <a:rPr lang="en-US" sz="2000" dirty="0" smtClean="0"/>
              <a:t>Members Say about You?</a:t>
            </a:r>
            <a:br>
              <a:rPr lang="en-US" sz="2000" dirty="0" smtClean="0"/>
            </a:br>
            <a:r>
              <a:rPr lang="en-US" dirty="0"/>
              <a:t/>
            </a:r>
            <a:br>
              <a:rPr lang="en-US" dirty="0"/>
            </a:br>
            <a:endParaRPr lang="en-US" dirty="0"/>
          </a:p>
        </p:txBody>
      </p:sp>
      <p:sp>
        <p:nvSpPr>
          <p:cNvPr id="3" name="Content Placeholder 2"/>
          <p:cNvSpPr>
            <a:spLocks noGrp="1"/>
          </p:cNvSpPr>
          <p:nvPr>
            <p:ph idx="1"/>
          </p:nvPr>
        </p:nvSpPr>
        <p:spPr>
          <a:xfrm>
            <a:off x="685800" y="1981200"/>
            <a:ext cx="7125112" cy="4051437"/>
          </a:xfrm>
        </p:spPr>
        <p:txBody>
          <a:bodyPr/>
          <a:lstStyle/>
          <a:p>
            <a:r>
              <a:rPr lang="en-US" dirty="0" smtClean="0"/>
              <a:t>Share ‘terrific specific’ quotes that reinforce your promise and get you booked again and again.</a:t>
            </a:r>
          </a:p>
          <a:p>
            <a:r>
              <a:rPr lang="en-US" dirty="0" smtClean="0"/>
              <a:t>Kick ‘generic’  to the curb.</a:t>
            </a:r>
          </a:p>
          <a:p>
            <a:r>
              <a:rPr lang="en-US" dirty="0" smtClean="0">
                <a:hlinkClick r:id="rId2"/>
              </a:rPr>
              <a:t>www.authenticvisibility.com/leave-a-testimonial</a:t>
            </a:r>
            <a:r>
              <a:rPr lang="en-US" dirty="0" smtClean="0"/>
              <a:t> </a:t>
            </a:r>
          </a:p>
          <a:p>
            <a:endParaRPr lang="en-US" i="1" dirty="0"/>
          </a:p>
          <a:p>
            <a:pPr marL="0" indent="0" algn="ctr">
              <a:buNone/>
            </a:pPr>
            <a:r>
              <a:rPr lang="en-US" i="1" dirty="0" smtClean="0"/>
              <a:t>‘Plays well with others and is always a pleasure to have in class’ is a </a:t>
            </a:r>
            <a:r>
              <a:rPr lang="en-US" b="1" i="1" dirty="0" smtClean="0"/>
              <a:t>generic </a:t>
            </a:r>
            <a:r>
              <a:rPr lang="en-US" i="1" dirty="0" smtClean="0"/>
              <a:t>testimonial.</a:t>
            </a:r>
            <a:endParaRPr lang="en-US" i="1" dirty="0"/>
          </a:p>
        </p:txBody>
      </p:sp>
    </p:spTree>
    <p:extLst>
      <p:ext uri="{BB962C8B-B14F-4D97-AF65-F5344CB8AC3E}">
        <p14:creationId xmlns:p14="http://schemas.microsoft.com/office/powerpoint/2010/main" val="35635471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pPr algn="ctr"/>
            <a:r>
              <a:rPr lang="en-US" dirty="0" smtClean="0"/>
              <a:t>Do you have a book?</a:t>
            </a:r>
            <a:endParaRPr lang="en-US" dirty="0"/>
          </a:p>
        </p:txBody>
      </p:sp>
      <p:sp>
        <p:nvSpPr>
          <p:cNvPr id="3" name="Content Placeholder 2"/>
          <p:cNvSpPr>
            <a:spLocks noGrp="1"/>
          </p:cNvSpPr>
          <p:nvPr>
            <p:ph idx="1"/>
          </p:nvPr>
        </p:nvSpPr>
        <p:spPr>
          <a:xfrm>
            <a:off x="838200" y="1219200"/>
            <a:ext cx="7696200" cy="4775339"/>
          </a:xfrm>
        </p:spPr>
        <p:txBody>
          <a:bodyPr/>
          <a:lstStyle/>
          <a:p>
            <a:r>
              <a:rPr lang="en-US" dirty="0" smtClean="0"/>
              <a:t>Share the cover</a:t>
            </a:r>
          </a:p>
          <a:p>
            <a:r>
              <a:rPr lang="en-US" dirty="0" smtClean="0"/>
              <a:t>Invite orders by the dozen or by the thousand so the value you share from stage can live on long after the conference has concluded.</a:t>
            </a:r>
          </a:p>
          <a:p>
            <a:r>
              <a:rPr lang="en-US" dirty="0" smtClean="0"/>
              <a:t>Example Image: Get my husband’s sample chapters at </a:t>
            </a:r>
            <a:r>
              <a:rPr lang="en-US" dirty="0" smtClean="0">
                <a:hlinkClick r:id="rId2"/>
              </a:rPr>
              <a:t>www.ditchtheguesswork-pinkspoon.com</a:t>
            </a:r>
            <a:r>
              <a:rPr lang="en-US" dirty="0" smtClean="0"/>
              <a:t> .</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407010"/>
            <a:ext cx="3474720" cy="1286611"/>
          </a:xfrm>
          <a:prstGeom prst="rect">
            <a:avLst/>
          </a:prstGeom>
        </p:spPr>
      </p:pic>
    </p:spTree>
    <p:extLst>
      <p:ext uri="{BB962C8B-B14F-4D97-AF65-F5344CB8AC3E}">
        <p14:creationId xmlns:p14="http://schemas.microsoft.com/office/powerpoint/2010/main" val="3849587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125113" cy="924475"/>
          </a:xfrm>
        </p:spPr>
        <p:txBody>
          <a:bodyPr/>
          <a:lstStyle/>
          <a:p>
            <a:pPr algn="ctr"/>
            <a:r>
              <a:rPr lang="en-US" sz="1800" dirty="0" smtClean="0"/>
              <a:t/>
            </a:r>
            <a:br>
              <a:rPr lang="en-US" sz="1800" dirty="0" smtClean="0"/>
            </a:br>
            <a:r>
              <a:rPr lang="en-US" sz="2400" dirty="0" smtClean="0"/>
              <a:t>Media Coverage is a Credible Differentiator</a:t>
            </a: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9720601"/>
              </p:ext>
            </p:extLst>
          </p:nvPr>
        </p:nvGraphicFramePr>
        <p:xfrm>
          <a:off x="-8534400" y="914400"/>
          <a:ext cx="7124700" cy="741680"/>
        </p:xfrm>
        <a:graphic>
          <a:graphicData uri="http://schemas.openxmlformats.org/drawingml/2006/table">
            <a:tbl>
              <a:tblPr firstRow="1" bandRow="1">
                <a:tableStyleId>{5C22544A-7EE6-4342-B048-85BDC9FD1C3A}</a:tableStyleId>
              </a:tblPr>
              <a:tblGrid>
                <a:gridCol w="1424940"/>
                <a:gridCol w="1424940"/>
                <a:gridCol w="1424940"/>
                <a:gridCol w="1424940"/>
                <a:gridCol w="1424940"/>
              </a:tblGrid>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pic>
        <p:nvPicPr>
          <p:cNvPr id="1026" name="Picture 2" descr="http://authenticvisibility.com/images/media-log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46101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1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533400"/>
            <a:ext cx="7543800" cy="924475"/>
          </a:xfrm>
        </p:spPr>
        <p:txBody>
          <a:bodyPr/>
          <a:lstStyle/>
          <a:p>
            <a:pPr algn="ctr"/>
            <a:r>
              <a:rPr lang="en-US" dirty="0" smtClean="0"/>
              <a:t>Short and Snappy</a:t>
            </a:r>
            <a:r>
              <a:rPr lang="en-US" b="1" dirty="0" smtClean="0"/>
              <a:t> Speaker </a:t>
            </a:r>
            <a:r>
              <a:rPr lang="en-US" dirty="0" smtClean="0"/>
              <a:t>Bio</a:t>
            </a:r>
            <a:endParaRPr lang="en-US" dirty="0"/>
          </a:p>
        </p:txBody>
      </p:sp>
      <p:sp>
        <p:nvSpPr>
          <p:cNvPr id="5" name="Content Placeholder 4"/>
          <p:cNvSpPr>
            <a:spLocks noGrp="1"/>
          </p:cNvSpPr>
          <p:nvPr>
            <p:ph idx="1"/>
          </p:nvPr>
        </p:nvSpPr>
        <p:spPr>
          <a:xfrm>
            <a:off x="990600" y="1752600"/>
            <a:ext cx="7125112" cy="4051437"/>
          </a:xfrm>
        </p:spPr>
        <p:txBody>
          <a:bodyPr/>
          <a:lstStyle/>
          <a:p>
            <a:r>
              <a:rPr lang="en-US" dirty="0" smtClean="0"/>
              <a:t>Let this bio showcase THE SPEAKER information that make you a ‘must select’ choice.</a:t>
            </a:r>
          </a:p>
          <a:p>
            <a:r>
              <a:rPr lang="en-US" dirty="0"/>
              <a:t>Do you want speaking gigs?</a:t>
            </a:r>
          </a:p>
          <a:p>
            <a:r>
              <a:rPr lang="en-US" dirty="0"/>
              <a:t>Let every word influence the decision maker to choose you. </a:t>
            </a:r>
          </a:p>
          <a:p>
            <a:pPr marL="0" indent="0">
              <a:buNone/>
            </a:pPr>
            <a:endParaRPr lang="en-US" dirty="0" smtClean="0"/>
          </a:p>
        </p:txBody>
      </p:sp>
    </p:spTree>
    <p:extLst>
      <p:ext uri="{BB962C8B-B14F-4D97-AF65-F5344CB8AC3E}">
        <p14:creationId xmlns:p14="http://schemas.microsoft.com/office/powerpoint/2010/main" val="15735531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pPr marL="0" indent="0" algn="ctr"/>
            <a:r>
              <a:rPr lang="en-US" sz="2000" dirty="0" smtClean="0"/>
              <a:t/>
            </a:r>
            <a:br>
              <a:rPr lang="en-US" sz="2000" dirty="0" smtClean="0"/>
            </a:br>
            <a:r>
              <a:rPr lang="en-US" sz="2000" dirty="0" smtClean="0"/>
              <a:t>“If </a:t>
            </a:r>
            <a:r>
              <a:rPr lang="en-US" sz="2000" dirty="0"/>
              <a:t>you want a masterpiece, </a:t>
            </a:r>
            <a:r>
              <a:rPr lang="en-US" sz="2000" dirty="0" smtClean="0"/>
              <a:t>master </a:t>
            </a:r>
            <a:r>
              <a:rPr lang="en-US" sz="2000" dirty="0"/>
              <a:t>the pieces</a:t>
            </a:r>
            <a:r>
              <a:rPr lang="en-US" sz="2000" dirty="0" smtClean="0"/>
              <a:t>.”</a:t>
            </a:r>
            <a:br>
              <a:rPr lang="en-US" sz="2000" dirty="0" smtClean="0"/>
            </a:br>
            <a:r>
              <a:rPr lang="en-US" sz="2000" dirty="0" smtClean="0"/>
              <a:t/>
            </a:r>
            <a:br>
              <a:rPr lang="en-US" sz="2000" dirty="0" smtClean="0"/>
            </a:br>
            <a:r>
              <a:rPr lang="en-US" sz="2000" dirty="0" smtClean="0"/>
              <a:t>-- Hall of Fame Speaker Patricia </a:t>
            </a:r>
            <a:r>
              <a:rPr lang="en-US" sz="2000" dirty="0"/>
              <a:t>Fripp</a:t>
            </a:r>
            <a:r>
              <a:rPr lang="en-US" sz="2400" dirty="0"/>
              <a:t/>
            </a:r>
            <a:br>
              <a:rPr lang="en-US" sz="2400" dirty="0"/>
            </a:br>
            <a:endParaRPr lang="en-US" sz="2400" dirty="0"/>
          </a:p>
        </p:txBody>
      </p:sp>
      <p:sp>
        <p:nvSpPr>
          <p:cNvPr id="3" name="Content Placeholder 2"/>
          <p:cNvSpPr>
            <a:spLocks noGrp="1"/>
          </p:cNvSpPr>
          <p:nvPr>
            <p:ph idx="1"/>
          </p:nvPr>
        </p:nvSpPr>
        <p:spPr>
          <a:xfrm>
            <a:off x="915017" y="1745577"/>
            <a:ext cx="7125112" cy="4051437"/>
          </a:xfrm>
        </p:spPr>
        <p:txBody>
          <a:bodyPr/>
          <a:lstStyle/>
          <a:p>
            <a:pPr marL="0" indent="0" algn="ctr">
              <a:buNone/>
            </a:pPr>
            <a:endParaRPr lang="en-US" dirty="0"/>
          </a:p>
          <a:p>
            <a:pPr marL="0" indent="0" algn="ctr">
              <a:buNone/>
            </a:pPr>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162" y="1838223"/>
            <a:ext cx="5792212" cy="3840480"/>
          </a:xfrm>
          <a:prstGeom prst="rect">
            <a:avLst/>
          </a:prstGeom>
        </p:spPr>
      </p:pic>
    </p:spTree>
    <p:extLst>
      <p:ext uri="{BB962C8B-B14F-4D97-AF65-F5344CB8AC3E}">
        <p14:creationId xmlns:p14="http://schemas.microsoft.com/office/powerpoint/2010/main" val="3712738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125113" cy="924475"/>
          </a:xfrm>
        </p:spPr>
        <p:txBody>
          <a:bodyPr/>
          <a:lstStyle/>
          <a:p>
            <a:pPr algn="ctr"/>
            <a:r>
              <a:rPr lang="en-US" dirty="0" smtClean="0"/>
              <a:t/>
            </a:r>
            <a:br>
              <a:rPr lang="en-US" dirty="0" smtClean="0"/>
            </a:br>
            <a:r>
              <a:rPr lang="en-US" dirty="0" smtClean="0"/>
              <a:t>What </a:t>
            </a:r>
            <a:r>
              <a:rPr lang="en-US" dirty="0"/>
              <a:t>is Your SIZZLING </a:t>
            </a:r>
            <a:br>
              <a:rPr lang="en-US" dirty="0"/>
            </a:br>
            <a:r>
              <a:rPr lang="en-US" dirty="0"/>
              <a:t>Call to Action?</a:t>
            </a:r>
            <a:br>
              <a:rPr lang="en-US" dirty="0"/>
            </a:br>
            <a:endParaRPr lang="en-US" dirty="0"/>
          </a:p>
        </p:txBody>
      </p:sp>
      <p:sp>
        <p:nvSpPr>
          <p:cNvPr id="3" name="Content Placeholder 2"/>
          <p:cNvSpPr>
            <a:spLocks noGrp="1"/>
          </p:cNvSpPr>
          <p:nvPr>
            <p:ph idx="1"/>
          </p:nvPr>
        </p:nvSpPr>
        <p:spPr>
          <a:xfrm>
            <a:off x="914400" y="1905000"/>
            <a:ext cx="7125112" cy="4051437"/>
          </a:xfrm>
        </p:spPr>
        <p:txBody>
          <a:bodyPr>
            <a:normAutofit/>
          </a:bodyPr>
          <a:lstStyle/>
          <a:p>
            <a:r>
              <a:rPr lang="en-US" dirty="0" smtClean="0"/>
              <a:t>Don’t wait another minute. Book Morgana Rae, the World’s Leading Relationship with Money Expert Today for your next conference, live </a:t>
            </a:r>
            <a:r>
              <a:rPr lang="en-US" dirty="0" smtClean="0"/>
              <a:t>event </a:t>
            </a:r>
            <a:r>
              <a:rPr lang="en-US" dirty="0" smtClean="0"/>
              <a:t>or workshop.</a:t>
            </a:r>
          </a:p>
          <a:p>
            <a:r>
              <a:rPr lang="en-US" dirty="0" smtClean="0"/>
              <a:t>Morgana speaks from live and virtual stages around the world and travels from Los Angeles International Airport.  Whether addressing an intimate group or a standing room only arena, count on Morgana to bring up the vibe and bring down the house. Morgana inspir4es audiences to invest in themselves so everyone wins.</a:t>
            </a:r>
          </a:p>
          <a:p>
            <a:r>
              <a:rPr lang="en-US" dirty="0" smtClean="0"/>
              <a:t>Phone</a:t>
            </a:r>
          </a:p>
          <a:p>
            <a:r>
              <a:rPr lang="en-US" dirty="0" smtClean="0"/>
              <a:t>Email</a:t>
            </a:r>
          </a:p>
          <a:p>
            <a:r>
              <a:rPr lang="en-US" dirty="0" smtClean="0"/>
              <a:t>Website</a:t>
            </a:r>
          </a:p>
        </p:txBody>
      </p:sp>
    </p:spTree>
    <p:extLst>
      <p:ext uri="{BB962C8B-B14F-4D97-AF65-F5344CB8AC3E}">
        <p14:creationId xmlns:p14="http://schemas.microsoft.com/office/powerpoint/2010/main" val="359670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092" y="545757"/>
            <a:ext cx="7125113" cy="924475"/>
          </a:xfrm>
        </p:spPr>
        <p:txBody>
          <a:bodyPr/>
          <a:lstStyle/>
          <a:p>
            <a:pPr algn="ctr"/>
            <a:r>
              <a:rPr lang="en-US" dirty="0" smtClean="0"/>
              <a:t>Voila!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037" y="1818932"/>
            <a:ext cx="3131777" cy="4052888"/>
          </a:xfrm>
        </p:spPr>
      </p:pic>
    </p:spTree>
    <p:extLst>
      <p:ext uri="{BB962C8B-B14F-4D97-AF65-F5344CB8AC3E}">
        <p14:creationId xmlns:p14="http://schemas.microsoft.com/office/powerpoint/2010/main" val="11178445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731" y="459259"/>
            <a:ext cx="7125113" cy="924475"/>
          </a:xfrm>
        </p:spPr>
        <p:txBody>
          <a:bodyPr/>
          <a:lstStyle/>
          <a:p>
            <a:pPr algn="ctr"/>
            <a:r>
              <a:rPr lang="en-US" sz="2400" dirty="0" smtClean="0"/>
              <a:t>Join me in the free public</a:t>
            </a:r>
            <a:br>
              <a:rPr lang="en-US" sz="2400" dirty="0" smtClean="0"/>
            </a:br>
            <a:r>
              <a:rPr lang="en-US" sz="2400" b="1" dirty="0" smtClean="0"/>
              <a:t>Raise Your Voice – Make Your Impact </a:t>
            </a:r>
            <a:r>
              <a:rPr lang="en-US" sz="2400" dirty="0" smtClean="0"/>
              <a:t>Facebook Group</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77" y="2931755"/>
            <a:ext cx="7315200" cy="1828800"/>
          </a:xfrm>
        </p:spPr>
      </p:pic>
    </p:spTree>
    <p:extLst>
      <p:ext uri="{BB962C8B-B14F-4D97-AF65-F5344CB8AC3E}">
        <p14:creationId xmlns:p14="http://schemas.microsoft.com/office/powerpoint/2010/main" val="2317846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527" y="304800"/>
            <a:ext cx="7125113" cy="924475"/>
          </a:xfrm>
        </p:spPr>
        <p:txBody>
          <a:bodyPr/>
          <a:lstStyle/>
          <a:p>
            <a:pPr algn="ctr"/>
            <a:r>
              <a:rPr lang="en-US" sz="2400" b="1" dirty="0" smtClean="0"/>
              <a:t/>
            </a:r>
            <a:br>
              <a:rPr lang="en-US" sz="2400" b="1" dirty="0" smtClean="0"/>
            </a:br>
            <a:r>
              <a:rPr lang="en-US" sz="2000" dirty="0" smtClean="0"/>
              <a:t>Serious about </a:t>
            </a:r>
            <a:r>
              <a:rPr lang="en-US" sz="2000" dirty="0" smtClean="0"/>
              <a:t>Raising Your Voice and Making YOUR Impact with My Support? </a:t>
            </a:r>
            <a:r>
              <a:rPr lang="en-US" sz="2000" b="1" dirty="0" smtClean="0"/>
              <a:t/>
            </a:r>
            <a:br>
              <a:rPr lang="en-US" sz="2000" b="1" dirty="0" smtClean="0"/>
            </a:br>
            <a:r>
              <a:rPr lang="en-US" sz="2000" dirty="0" smtClean="0"/>
              <a:t>Ask </a:t>
            </a:r>
            <a:r>
              <a:rPr lang="en-US" sz="2000" dirty="0" smtClean="0"/>
              <a:t>for a VIP Chat at </a:t>
            </a:r>
            <a:r>
              <a:rPr lang="en-US" sz="2000" dirty="0" smtClean="0">
                <a:hlinkClick r:id="rId3"/>
              </a:rPr>
              <a:t>nancy@getknowngetpaid.com</a:t>
            </a:r>
            <a:r>
              <a:rPr lang="en-US" sz="2000" dirty="0" smtClean="0"/>
              <a:t> </a:t>
            </a:r>
            <a:r>
              <a:rPr lang="en-US" sz="2400" b="1" dirty="0" smtClean="0"/>
              <a:t/>
            </a:r>
            <a:br>
              <a:rPr lang="en-US" sz="2400" b="1" dirty="0" smtClean="0"/>
            </a:br>
            <a:endParaRPr lang="en-US" sz="2400" b="1"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29000" y="1905000"/>
            <a:ext cx="2700236" cy="4052888"/>
          </a:xfrm>
        </p:spPr>
      </p:pic>
    </p:spTree>
    <p:extLst>
      <p:ext uri="{BB962C8B-B14F-4D97-AF65-F5344CB8AC3E}">
        <p14:creationId xmlns:p14="http://schemas.microsoft.com/office/powerpoint/2010/main" val="2788368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444" y="496330"/>
            <a:ext cx="7125113" cy="924475"/>
          </a:xfrm>
        </p:spPr>
        <p:txBody>
          <a:bodyPr/>
          <a:lstStyle/>
          <a:p>
            <a:pPr algn="ctr"/>
            <a:r>
              <a:rPr lang="en-US" dirty="0" smtClean="0"/>
              <a:t>No </a:t>
            </a:r>
            <a:r>
              <a:rPr lang="en-US" dirty="0" smtClean="0"/>
              <a:t>more little kid’s table for you! </a:t>
            </a:r>
            <a:endParaRPr lang="en-US" dirty="0"/>
          </a:p>
        </p:txBody>
      </p:sp>
      <p:pic>
        <p:nvPicPr>
          <p:cNvPr id="4"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736" y="1876575"/>
            <a:ext cx="7525210" cy="3931920"/>
          </a:xfrm>
        </p:spPr>
      </p:pic>
    </p:spTree>
    <p:extLst>
      <p:ext uri="{BB962C8B-B14F-4D97-AF65-F5344CB8AC3E}">
        <p14:creationId xmlns:p14="http://schemas.microsoft.com/office/powerpoint/2010/main" val="233047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33" y="471616"/>
            <a:ext cx="7125113" cy="924475"/>
          </a:xfrm>
        </p:spPr>
        <p:txBody>
          <a:bodyPr/>
          <a:lstStyle/>
          <a:p>
            <a:pPr algn="ctr"/>
            <a:r>
              <a:rPr lang="en-US" dirty="0" smtClean="0"/>
              <a:t/>
            </a:r>
            <a:br>
              <a:rPr lang="en-US" dirty="0" smtClean="0"/>
            </a:br>
            <a:r>
              <a:rPr lang="en-US" dirty="0" smtClean="0"/>
              <a:t>It’s Big Table Time.</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239" y="2037211"/>
            <a:ext cx="7350205" cy="3840480"/>
          </a:xfrm>
        </p:spPr>
      </p:pic>
    </p:spTree>
    <p:extLst>
      <p:ext uri="{BB962C8B-B14F-4D97-AF65-F5344CB8AC3E}">
        <p14:creationId xmlns:p14="http://schemas.microsoft.com/office/powerpoint/2010/main" val="20992443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514" y="483973"/>
            <a:ext cx="7125113" cy="924475"/>
          </a:xfrm>
        </p:spPr>
        <p:txBody>
          <a:bodyPr/>
          <a:lstStyle/>
          <a:p>
            <a:pPr algn="ctr"/>
            <a:r>
              <a:rPr lang="en-US" dirty="0" smtClean="0"/>
              <a:t>Embrace Your Quirks. Raise Your Voice. Inspire &amp; Lead.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0153" y="2670373"/>
            <a:ext cx="7126288" cy="2127584"/>
          </a:xfrm>
        </p:spPr>
      </p:pic>
    </p:spTree>
    <p:extLst>
      <p:ext uri="{BB962C8B-B14F-4D97-AF65-F5344CB8AC3E}">
        <p14:creationId xmlns:p14="http://schemas.microsoft.com/office/powerpoint/2010/main" val="38240353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660" y="459259"/>
            <a:ext cx="7125113" cy="924475"/>
          </a:xfrm>
        </p:spPr>
        <p:txBody>
          <a:bodyPr/>
          <a:lstStyle/>
          <a:p>
            <a:pPr algn="ctr"/>
            <a:r>
              <a:rPr lang="en-US" dirty="0" smtClean="0"/>
              <a:t>  Spoke from 43 live or virtual stages in 2016</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961" y="1841417"/>
            <a:ext cx="1280160" cy="1919533"/>
          </a:xfrm>
          <a:prstGeom prst="rect">
            <a:avLst/>
          </a:prstGeom>
        </p:spPr>
      </p:pic>
      <p:pic>
        <p:nvPicPr>
          <p:cNvPr id="7" name="Content Placeholder 6" descr="C:\Users\Nancy\Documents\B4AG Second Edition - 9-8-10\BiggerB4StdImage.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31379" y="2017909"/>
            <a:ext cx="1653540" cy="2194560"/>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255" y="1841416"/>
            <a:ext cx="2651760" cy="398012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761" y="3831477"/>
            <a:ext cx="2194560" cy="2194560"/>
          </a:xfrm>
          <a:prstGeom prst="rect">
            <a:avLst/>
          </a:prstGeom>
        </p:spPr>
      </p:pic>
    </p:spTree>
    <p:extLst>
      <p:ext uri="{BB962C8B-B14F-4D97-AF65-F5344CB8AC3E}">
        <p14:creationId xmlns:p14="http://schemas.microsoft.com/office/powerpoint/2010/main" val="21259236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16" y="508687"/>
            <a:ext cx="7125113" cy="924475"/>
          </a:xfrm>
        </p:spPr>
        <p:txBody>
          <a:bodyPr/>
          <a:lstStyle/>
          <a:p>
            <a:pPr algn="ctr"/>
            <a:r>
              <a:rPr lang="en-US" dirty="0" smtClean="0"/>
              <a:t>Shared the stage with big names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1921" y="2156254"/>
            <a:ext cx="1828800" cy="18288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9741" y="2555790"/>
            <a:ext cx="2438400" cy="2438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038" y="3527854"/>
            <a:ext cx="1828800" cy="1828800"/>
          </a:xfrm>
          <a:prstGeom prst="rect">
            <a:avLst/>
          </a:prstGeom>
        </p:spPr>
      </p:pic>
    </p:spTree>
    <p:extLst>
      <p:ext uri="{BB962C8B-B14F-4D97-AF65-F5344CB8AC3E}">
        <p14:creationId xmlns:p14="http://schemas.microsoft.com/office/powerpoint/2010/main" val="19332520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449" y="508686"/>
            <a:ext cx="7125113" cy="924475"/>
          </a:xfrm>
        </p:spPr>
        <p:txBody>
          <a:bodyPr/>
          <a:lstStyle/>
          <a:p>
            <a:pPr algn="ctr"/>
            <a:r>
              <a:rPr lang="en-US" dirty="0" smtClean="0"/>
              <a:t>2008</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7430" y="1893072"/>
            <a:ext cx="4547705" cy="4052888"/>
          </a:xfrm>
        </p:spPr>
      </p:pic>
    </p:spTree>
    <p:extLst>
      <p:ext uri="{BB962C8B-B14F-4D97-AF65-F5344CB8AC3E}">
        <p14:creationId xmlns:p14="http://schemas.microsoft.com/office/powerpoint/2010/main" val="11346990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Nancy Juetten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1_Spring">
  <a:themeElements>
    <a:clrScheme name="Custom 1">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66822D"/>
      </a:hlink>
      <a:folHlink>
        <a:srgbClr val="9C2C0A"/>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Nancy Juetten Theme</Template>
  <TotalTime>0</TotalTime>
  <Words>2053</Words>
  <Application>Microsoft Office PowerPoint</Application>
  <PresentationFormat>On-screen Show (4:3)</PresentationFormat>
  <Paragraphs>222</Paragraphs>
  <Slides>66</Slides>
  <Notes>18</Notes>
  <HiddenSlides>0</HiddenSlides>
  <MMClips>0</MMClips>
  <ScaleCrop>false</ScaleCrop>
  <HeadingPairs>
    <vt:vector size="4" baseType="variant">
      <vt:variant>
        <vt:lpstr>Theme</vt:lpstr>
      </vt:variant>
      <vt:variant>
        <vt:i4>2</vt:i4>
      </vt:variant>
      <vt:variant>
        <vt:lpstr>Slide Titles</vt:lpstr>
      </vt:variant>
      <vt:variant>
        <vt:i4>66</vt:i4>
      </vt:variant>
    </vt:vector>
  </HeadingPairs>
  <TitlesOfParts>
    <vt:vector size="68" baseType="lpstr">
      <vt:lpstr>Nancy Juetten Theme</vt:lpstr>
      <vt:lpstr>1_Spring</vt:lpstr>
      <vt:lpstr>Have you ever felt stuck at the little kid’s table?</vt:lpstr>
      <vt:lpstr>Me, Too!</vt:lpstr>
      <vt:lpstr>Oprah Has the Right Idea! And the Answers are In This Room.</vt:lpstr>
      <vt:lpstr>Come with me …</vt:lpstr>
      <vt:lpstr>We have limited time.</vt:lpstr>
      <vt:lpstr> “If you want a masterpiece, master the pieces.”  -- Hall of Fame Speaker Patricia Fripp </vt:lpstr>
      <vt:lpstr>  Spoke from 43 live or virtual stages in 2016</vt:lpstr>
      <vt:lpstr>Shared the stage with big names</vt:lpstr>
      <vt:lpstr>2008</vt:lpstr>
      <vt:lpstr>My Lowest Moment</vt:lpstr>
      <vt:lpstr>A dare from a friend …</vt:lpstr>
      <vt:lpstr>“Falling forward is better than standing still.”  -- World Champion Toastmaster Darren LaCroix</vt:lpstr>
      <vt:lpstr> Became a pro at finding the gifts when things didn’t go well the first or second time …</vt:lpstr>
      <vt:lpstr>  Important lesson #1 Name and claim your profitable niche audience. </vt:lpstr>
      <vt:lpstr>Important Lesson #2 Craft a talk that rocks the live or virtual stage.</vt:lpstr>
      <vt:lpstr> Important lesson #3 Create a bio that attracts your IDEAL client at hello. </vt:lpstr>
      <vt:lpstr> Important lesson #4 Craft a sizzling speaker sheet that gets you booked for the right audiences to benefit from your message. </vt:lpstr>
      <vt:lpstr> Important lesson #5 Offer a menu of ways clients can engage to benefit from your brilliance. </vt:lpstr>
      <vt:lpstr>An Example for My Business</vt:lpstr>
      <vt:lpstr> Important lesson #6 Master the art of new client enrollment. </vt:lpstr>
      <vt:lpstr> Important lesson #7 Show up at your best with every move you make. </vt:lpstr>
      <vt:lpstr> Important lesson #8 Want your result enough to keep fighting for it, even when the going gets tough.  </vt:lpstr>
      <vt:lpstr> Important lesson #9 This one is a game-changer! </vt:lpstr>
      <vt:lpstr>It can be daunting, exhausting, and takes time …</vt:lpstr>
      <vt:lpstr>“Even if you go slow,  you can still get where you want to go. -- Nan Crawford</vt:lpstr>
      <vt:lpstr>What is the masterpiece you want to create?</vt:lpstr>
      <vt:lpstr> “If you want a masterpiece, master the pieces.”  -- Hall of Fame Speaker Patricia Fripp </vt:lpstr>
      <vt:lpstr>Dr. Susan O’Malley</vt:lpstr>
      <vt:lpstr> Before, Dr. Susan was on the sea  without a compass … </vt:lpstr>
      <vt:lpstr>Now,  Dr. Susan is an author …</vt:lpstr>
      <vt:lpstr>Entrepreneur.com Columnist …</vt:lpstr>
      <vt:lpstr>A frequent Podcast guest …</vt:lpstr>
      <vt:lpstr> Taking her place on big stages … </vt:lpstr>
      <vt:lpstr>Soon to be represented by a leading speakers bureau</vt:lpstr>
      <vt:lpstr> How did she make it happen? </vt:lpstr>
      <vt:lpstr>These are fighting words …</vt:lpstr>
      <vt:lpstr>She who DARES and PERSEVERES  is she who succeeds</vt:lpstr>
      <vt:lpstr>Success is an inside job.</vt:lpstr>
      <vt:lpstr> “Do you want a masterpiece? Master the pieces.” </vt:lpstr>
      <vt:lpstr>Visit www.sizzlingspeakersheet.com to download this gift template right now.</vt:lpstr>
      <vt:lpstr>We’ll Answer These Questions Today</vt:lpstr>
      <vt:lpstr>PowerPoint Presentation</vt:lpstr>
      <vt:lpstr>Side Two</vt:lpstr>
      <vt:lpstr>Morgana Rae Got Booked on a HUGE Stage within 24 Hours</vt:lpstr>
      <vt:lpstr> What Kind of EXPERT Speaker are You? </vt:lpstr>
      <vt:lpstr>Keynote Speaker or Workshop  or Break-Out Session Leader?</vt:lpstr>
      <vt:lpstr>Which Category is Your Best Fit?</vt:lpstr>
      <vt:lpstr>What are Your ‘Stand Out’ Qualities</vt:lpstr>
      <vt:lpstr>What are Your ‘Stand Out’ Qualities</vt:lpstr>
      <vt:lpstr>Every Speaker Needs Her Own Version of “Fire and Rain”</vt:lpstr>
      <vt:lpstr>What is Your Signature Topic?</vt:lpstr>
      <vt:lpstr>Hot Title Formulas</vt:lpstr>
      <vt:lpstr>More Examples</vt:lpstr>
      <vt:lpstr> What are Your 3 Most Compelling  Audience Take-Away Points? </vt:lpstr>
      <vt:lpstr> What are Your 3 Most Compelling  Audience Take-Away Points? </vt:lpstr>
      <vt:lpstr>   What Do Meeting Planners and Audience  Members Say about You?  </vt:lpstr>
      <vt:lpstr>Do you have a book?</vt:lpstr>
      <vt:lpstr> Media Coverage is a Credible Differentiator </vt:lpstr>
      <vt:lpstr>Short and Snappy Speaker Bio</vt:lpstr>
      <vt:lpstr> What is Your SIZZLING  Call to Action? </vt:lpstr>
      <vt:lpstr>Voila!</vt:lpstr>
      <vt:lpstr>Join me in the free public Raise Your Voice – Make Your Impact Facebook Group</vt:lpstr>
      <vt:lpstr> Serious about Raising Your Voice and Making YOUR Impact with My Support?  Ask for a VIP Chat at nancy@getknowngetpaid.com  </vt:lpstr>
      <vt:lpstr>No more little kid’s table for you! </vt:lpstr>
      <vt:lpstr> It’s Big Table Time. </vt:lpstr>
      <vt:lpstr>Embrace Your Quirks. Raise Your Voice. Inspire &amp; Lead.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2012-04-05T22:00:16Z</dcterms:created>
  <dcterms:modified xsi:type="dcterms:W3CDTF">2017-05-15T15:59:06Z</dcterms:modified>
</cp:coreProperties>
</file>