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2" r:id="rId2"/>
  </p:sldMasterIdLst>
  <p:notesMasterIdLst>
    <p:notesMasterId r:id="rId36"/>
  </p:notesMasterIdLst>
  <p:sldIdLst>
    <p:sldId id="396" r:id="rId3"/>
    <p:sldId id="421" r:id="rId4"/>
    <p:sldId id="397" r:id="rId5"/>
    <p:sldId id="395" r:id="rId6"/>
    <p:sldId id="384" r:id="rId7"/>
    <p:sldId id="385" r:id="rId8"/>
    <p:sldId id="387" r:id="rId9"/>
    <p:sldId id="394" r:id="rId10"/>
    <p:sldId id="373" r:id="rId11"/>
    <p:sldId id="355" r:id="rId12"/>
    <p:sldId id="354" r:id="rId13"/>
    <p:sldId id="404" r:id="rId14"/>
    <p:sldId id="403" r:id="rId15"/>
    <p:sldId id="402" r:id="rId16"/>
    <p:sldId id="335" r:id="rId17"/>
    <p:sldId id="401" r:id="rId18"/>
    <p:sldId id="376" r:id="rId19"/>
    <p:sldId id="417" r:id="rId20"/>
    <p:sldId id="378" r:id="rId21"/>
    <p:sldId id="379" r:id="rId22"/>
    <p:sldId id="371" r:id="rId23"/>
    <p:sldId id="398" r:id="rId24"/>
    <p:sldId id="399" r:id="rId25"/>
    <p:sldId id="261" r:id="rId26"/>
    <p:sldId id="256" r:id="rId27"/>
    <p:sldId id="332" r:id="rId28"/>
    <p:sldId id="380" r:id="rId29"/>
    <p:sldId id="410" r:id="rId30"/>
    <p:sldId id="409" r:id="rId31"/>
    <p:sldId id="412" r:id="rId32"/>
    <p:sldId id="416" r:id="rId33"/>
    <p:sldId id="414" r:id="rId34"/>
    <p:sldId id="418" r:id="rId35"/>
  </p:sldIdLst>
  <p:sldSz cx="6858000" cy="5143500"/>
  <p:notesSz cx="6858000" cy="9144000"/>
  <p:embeddedFontLst>
    <p:embeddedFont>
      <p:font typeface="David" panose="020E0502060401010101" pitchFamily="34" charset="-79"/>
      <p:regular r:id="rId37"/>
      <p:bold r:id="rId38"/>
    </p:embeddedFont>
    <p:embeddedFont>
      <p:font typeface="Franklin Gothic Book" panose="020B0503020102020204" pitchFamily="34" charset="0"/>
      <p:regular r:id="rId39"/>
      <p: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  <p:embeddedFont>
      <p:font typeface="Roboto Slab" panose="020B0604020202020204" charset="0"/>
      <p:regular r:id="rId45"/>
      <p:bold r:id="rId46"/>
    </p:embeddedFont>
    <p:embeddedFont>
      <p:font typeface="Nixie One" panose="020B0604020202020204" charset="0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13DD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E0308A8-6F96-4B71-BE5B-37E875A53695}">
  <a:tblStyle styleId="{BE0308A8-6F96-4B71-BE5B-37E875A536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0" autoAdjust="0"/>
    <p:restoredTop sz="94660"/>
  </p:normalViewPr>
  <p:slideViewPr>
    <p:cSldViewPr snapToGrid="0">
      <p:cViewPr>
        <p:scale>
          <a:sx n="117" d="100"/>
          <a:sy n="117" d="100"/>
        </p:scale>
        <p:origin x="-590" y="-5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33637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0219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4460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8021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017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9745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498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>
            <a:off x="0" y="4288500"/>
            <a:ext cx="6858000" cy="2475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6858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14454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0" y="500626"/>
            <a:ext cx="6858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" name="Shape 12"/>
          <p:cNvSpPr/>
          <p:nvPr/>
        </p:nvSpPr>
        <p:spPr>
          <a:xfrm>
            <a:off x="0" y="4493605"/>
            <a:ext cx="6858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" name="Shape 13"/>
          <p:cNvSpPr/>
          <p:nvPr/>
        </p:nvSpPr>
        <p:spPr>
          <a:xfrm>
            <a:off x="0" y="4584075"/>
            <a:ext cx="6858000" cy="5595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4" name="Shape 14"/>
          <p:cNvSpPr txBox="1">
            <a:spLocks noGrp="1"/>
          </p:cNvSpPr>
          <p:nvPr>
            <p:ph type="ctrTitle"/>
          </p:nvPr>
        </p:nvSpPr>
        <p:spPr>
          <a:xfrm>
            <a:off x="514350" y="2601425"/>
            <a:ext cx="43578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FE3A0-4710-4882-ACC5-472F07E59128}" type="datetimeFigureOut">
              <a:rPr lang="en-US"/>
              <a:pPr>
                <a:defRPr/>
              </a:pPr>
              <a:t>3/10/2019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980D2-CD31-410E-B0B7-3DFF048A87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13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7C23C-D222-4077-9664-C0CF967266DC}" type="datetimeFigureOut">
              <a:rPr lang="en-US"/>
              <a:pPr>
                <a:defRPr/>
              </a:pPr>
              <a:t>3/10/2019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7DF61-5401-467F-B57E-A630B14C21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828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04787"/>
            <a:ext cx="2256235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204788"/>
            <a:ext cx="383381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076326"/>
            <a:ext cx="2256235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B9252-6573-4E1A-A062-CE27775C0537}" type="datetimeFigureOut">
              <a:rPr lang="en-US"/>
              <a:pPr>
                <a:defRPr/>
              </a:pPr>
              <a:t>3/10/2019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942A2-CD8B-4A00-BE90-5743109AD2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52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3600450"/>
            <a:ext cx="41148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459581"/>
            <a:ext cx="41148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4025503"/>
            <a:ext cx="41148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110E0-574E-401D-91C9-2BDAD41ECCFC}" type="datetimeFigureOut">
              <a:rPr lang="en-US"/>
              <a:pPr>
                <a:defRPr/>
              </a:pPr>
              <a:t>3/10/2019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1416A-99E4-4AED-AA2B-26550B3CCF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747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685D6-EB64-4A5E-93E6-0459089A0D74}" type="datetimeFigureOut">
              <a:rPr lang="en-US"/>
              <a:pPr>
                <a:defRPr/>
              </a:pPr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1584F-EFA3-4619-BA36-E21C78A2B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4438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05979"/>
            <a:ext cx="154305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05979"/>
            <a:ext cx="451485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79995-8B70-4AAC-9BF8-6B0F189120FF}" type="datetimeFigureOut">
              <a:rPr lang="en-US"/>
              <a:pPr>
                <a:defRPr/>
              </a:pPr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3B6398-68DB-469A-AD24-E3743E477E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9120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1854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14454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500625"/>
            <a:ext cx="3429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4" name="Shape 34"/>
          <p:cNvSpPr/>
          <p:nvPr/>
        </p:nvSpPr>
        <p:spPr>
          <a:xfrm>
            <a:off x="0" y="1553406"/>
            <a:ext cx="1854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" name="Shape 35"/>
          <p:cNvSpPr/>
          <p:nvPr/>
        </p:nvSpPr>
        <p:spPr>
          <a:xfrm>
            <a:off x="0" y="3086100"/>
            <a:ext cx="1854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" name="Shape 36"/>
          <p:cNvSpPr/>
          <p:nvPr/>
        </p:nvSpPr>
        <p:spPr>
          <a:xfrm>
            <a:off x="0" y="3691500"/>
            <a:ext cx="1854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cxnSp>
        <p:nvCxnSpPr>
          <p:cNvPr id="37" name="Shape 37"/>
          <p:cNvCxnSpPr/>
          <p:nvPr/>
        </p:nvCxnSpPr>
        <p:spPr>
          <a:xfrm>
            <a:off x="778088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859519" y="530725"/>
            <a:ext cx="24066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859519" y="1767275"/>
            <a:ext cx="565560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304800">
              <a:spcBef>
                <a:spcPts val="450"/>
              </a:spcBef>
              <a:spcAft>
                <a:spcPts val="0"/>
              </a:spcAft>
              <a:buSzPts val="2800"/>
              <a:buChar char="▪"/>
              <a:defRPr sz="2100"/>
            </a:lvl1pPr>
            <a:lvl2pPr marL="685800" lvl="1" indent="-304800">
              <a:spcBef>
                <a:spcPts val="0"/>
              </a:spcBef>
              <a:spcAft>
                <a:spcPts val="0"/>
              </a:spcAft>
              <a:buSzPts val="2800"/>
              <a:buChar char="▫"/>
              <a:defRPr sz="2100"/>
            </a:lvl2pPr>
            <a:lvl3pPr marL="1028700" lvl="2" indent="-3048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100"/>
            </a:lvl3pPr>
            <a:lvl4pPr marL="1371600" lvl="3" indent="-3048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100"/>
            </a:lvl4pPr>
            <a:lvl5pPr marL="1714500" lvl="4" indent="-3048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100"/>
            </a:lvl5pPr>
            <a:lvl6pPr marL="2057400" lvl="5" indent="-3048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100"/>
            </a:lvl6pPr>
            <a:lvl7pPr marL="2400300" lvl="6" indent="-3048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100"/>
            </a:lvl7pPr>
            <a:lvl8pPr marL="2743200" lvl="7" indent="-3048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100"/>
            </a:lvl8pPr>
            <a:lvl9pPr marL="3086100" lvl="8" indent="-3048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195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tyle B">
  <p:cSld name="Blank style B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4294550"/>
            <a:ext cx="6858000" cy="2412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0" name="Shape 90"/>
          <p:cNvSpPr/>
          <p:nvPr/>
        </p:nvSpPr>
        <p:spPr>
          <a:xfrm>
            <a:off x="0" y="0"/>
            <a:ext cx="6858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14454"/>
              </a:solidFill>
            </a:endParaRPr>
          </a:p>
        </p:txBody>
      </p:sp>
      <p:sp>
        <p:nvSpPr>
          <p:cNvPr id="91" name="Shape 91"/>
          <p:cNvSpPr/>
          <p:nvPr/>
        </p:nvSpPr>
        <p:spPr>
          <a:xfrm>
            <a:off x="0" y="500626"/>
            <a:ext cx="6858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2" name="Shape 92"/>
          <p:cNvSpPr/>
          <p:nvPr/>
        </p:nvSpPr>
        <p:spPr>
          <a:xfrm>
            <a:off x="0" y="4493605"/>
            <a:ext cx="6858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3" name="Shape 93"/>
          <p:cNvSpPr/>
          <p:nvPr/>
        </p:nvSpPr>
        <p:spPr>
          <a:xfrm>
            <a:off x="0" y="4584075"/>
            <a:ext cx="6858000" cy="5595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188257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0" y="0"/>
            <a:ext cx="1854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14454"/>
              </a:solidFill>
            </a:endParaRPr>
          </a:p>
        </p:txBody>
      </p:sp>
      <p:sp>
        <p:nvSpPr>
          <p:cNvPr id="33" name="Shape 33"/>
          <p:cNvSpPr/>
          <p:nvPr/>
        </p:nvSpPr>
        <p:spPr>
          <a:xfrm>
            <a:off x="0" y="500625"/>
            <a:ext cx="3429000" cy="10587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4" name="Shape 34"/>
          <p:cNvSpPr/>
          <p:nvPr/>
        </p:nvSpPr>
        <p:spPr>
          <a:xfrm>
            <a:off x="0" y="1553406"/>
            <a:ext cx="185400" cy="15327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5" name="Shape 35"/>
          <p:cNvSpPr/>
          <p:nvPr/>
        </p:nvSpPr>
        <p:spPr>
          <a:xfrm>
            <a:off x="0" y="3086100"/>
            <a:ext cx="185400" cy="6054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36" name="Shape 36"/>
          <p:cNvSpPr/>
          <p:nvPr/>
        </p:nvSpPr>
        <p:spPr>
          <a:xfrm>
            <a:off x="0" y="3691500"/>
            <a:ext cx="185400" cy="14520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cxnSp>
        <p:nvCxnSpPr>
          <p:cNvPr id="37" name="Shape 37"/>
          <p:cNvCxnSpPr/>
          <p:nvPr/>
        </p:nvCxnSpPr>
        <p:spPr>
          <a:xfrm>
            <a:off x="778088" y="809725"/>
            <a:ext cx="0" cy="470700"/>
          </a:xfrm>
          <a:prstGeom prst="straightConnector1">
            <a:avLst/>
          </a:prstGeom>
          <a:noFill/>
          <a:ln w="9525" cap="flat" cmpd="sng">
            <a:solidFill>
              <a:srgbClr val="18637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859519" y="530725"/>
            <a:ext cx="2406600" cy="10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859519" y="1767275"/>
            <a:ext cx="5655600" cy="3158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342900" lvl="0" indent="-304800">
              <a:spcBef>
                <a:spcPts val="450"/>
              </a:spcBef>
              <a:spcAft>
                <a:spcPts val="0"/>
              </a:spcAft>
              <a:buSzPts val="2800"/>
              <a:buChar char="▪"/>
              <a:defRPr sz="2100"/>
            </a:lvl1pPr>
            <a:lvl2pPr marL="685800" lvl="1" indent="-304800">
              <a:spcBef>
                <a:spcPts val="0"/>
              </a:spcBef>
              <a:spcAft>
                <a:spcPts val="0"/>
              </a:spcAft>
              <a:buSzPts val="2800"/>
              <a:buChar char="▫"/>
              <a:defRPr sz="2100"/>
            </a:lvl2pPr>
            <a:lvl3pPr marL="1028700" lvl="2" indent="-3048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100"/>
            </a:lvl3pPr>
            <a:lvl4pPr marL="1371600" lvl="3" indent="-3048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100"/>
            </a:lvl4pPr>
            <a:lvl5pPr marL="1714500" lvl="4" indent="-3048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100"/>
            </a:lvl5pPr>
            <a:lvl6pPr marL="2057400" lvl="5" indent="-3048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100"/>
            </a:lvl6pPr>
            <a:lvl7pPr marL="2400300" lvl="6" indent="-304800"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100"/>
            </a:lvl7pPr>
            <a:lvl8pPr marL="2743200" lvl="7" indent="-304800"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100"/>
            </a:lvl8pPr>
            <a:lvl9pPr marL="3086100" lvl="8" indent="-304800"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tyle B">
  <p:cSld name="BLANK_1_1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4294550"/>
            <a:ext cx="6858000" cy="241200"/>
          </a:xfrm>
          <a:prstGeom prst="rect">
            <a:avLst/>
          </a:prstGeom>
          <a:solidFill>
            <a:srgbClr val="16575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0" name="Shape 90"/>
          <p:cNvSpPr/>
          <p:nvPr/>
        </p:nvSpPr>
        <p:spPr>
          <a:xfrm>
            <a:off x="0" y="0"/>
            <a:ext cx="6858000" cy="530700"/>
          </a:xfrm>
          <a:prstGeom prst="rect">
            <a:avLst/>
          </a:prstGeom>
          <a:solidFill>
            <a:srgbClr val="18637B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114454"/>
              </a:solidFill>
            </a:endParaRPr>
          </a:p>
        </p:txBody>
      </p:sp>
      <p:sp>
        <p:nvSpPr>
          <p:cNvPr id="91" name="Shape 91"/>
          <p:cNvSpPr/>
          <p:nvPr/>
        </p:nvSpPr>
        <p:spPr>
          <a:xfrm>
            <a:off x="0" y="500626"/>
            <a:ext cx="6858000" cy="3824100"/>
          </a:xfrm>
          <a:prstGeom prst="rect">
            <a:avLst/>
          </a:prstGeom>
          <a:solidFill>
            <a:srgbClr val="124057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2" name="Shape 92"/>
          <p:cNvSpPr/>
          <p:nvPr/>
        </p:nvSpPr>
        <p:spPr>
          <a:xfrm>
            <a:off x="0" y="4493605"/>
            <a:ext cx="6858000" cy="118200"/>
          </a:xfrm>
          <a:prstGeom prst="rect">
            <a:avLst/>
          </a:prstGeom>
          <a:solidFill>
            <a:srgbClr val="3B8D6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93" name="Shape 93"/>
          <p:cNvSpPr/>
          <p:nvPr/>
        </p:nvSpPr>
        <p:spPr>
          <a:xfrm>
            <a:off x="0" y="4584075"/>
            <a:ext cx="6858000" cy="559500"/>
          </a:xfrm>
          <a:prstGeom prst="rect">
            <a:avLst/>
          </a:prstGeom>
          <a:solidFill>
            <a:srgbClr val="94BF6E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01D4-88B8-451A-B1F5-21BB05A7DF8B}" type="datetimeFigureOut">
              <a:rPr lang="en-US"/>
              <a:pPr>
                <a:defRPr/>
              </a:pPr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292EB-51A3-438F-816D-1510FC448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6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597819"/>
            <a:ext cx="58293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14650"/>
            <a:ext cx="48006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B1A95-4EA8-4F7D-9A45-8B7184284E93}" type="datetimeFigureOut">
              <a:rPr lang="en-US"/>
              <a:pPr>
                <a:defRPr/>
              </a:pPr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1DEE2-41F1-4AF6-B632-BF9703CD88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57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901D4-88B8-451A-B1F5-21BB05A7DF8B}" type="datetimeFigureOut">
              <a:rPr lang="en-US"/>
              <a:pPr>
                <a:defRPr/>
              </a:pPr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292EB-51A3-438F-816D-1510FC448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78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3305176"/>
            <a:ext cx="58293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180035"/>
            <a:ext cx="58293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D1DD8-865A-474A-A8C0-BC0ECA5D021A}" type="datetimeFigureOut">
              <a:rPr lang="en-US"/>
              <a:pPr>
                <a:defRPr/>
              </a:pPr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88236-3E17-403C-AB5B-C271987A2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5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200151"/>
            <a:ext cx="30289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807D7-64DB-412A-BFA0-7D1CE190C729}" type="datetimeFigureOut">
              <a:rPr lang="en-US"/>
              <a:pPr>
                <a:defRPr/>
              </a:pPr>
              <a:t>3/10/2019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3B28E-6CBD-4EFF-9A1F-DC55CDB28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62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151335"/>
            <a:ext cx="303014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1631156"/>
            <a:ext cx="303014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1151335"/>
            <a:ext cx="303133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1631156"/>
            <a:ext cx="303133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70B27-4618-4AE0-8881-F847639D0461}" type="datetimeFigureOut">
              <a:rPr lang="en-US"/>
              <a:pPr>
                <a:defRPr/>
              </a:pPr>
              <a:t>3/10/2019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07884-B27F-434A-BCEC-57FAD8A186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93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59519" y="530725"/>
            <a:ext cx="2406600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Slab"/>
              <a:buNone/>
              <a:defRPr sz="1800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59519" y="1767275"/>
            <a:ext cx="5655600" cy="31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rgbClr val="114454"/>
              </a:buClr>
              <a:buSzPts val="3000"/>
              <a:buFont typeface="Nixie One"/>
              <a:buChar char="▪"/>
              <a:defRPr sz="30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2400"/>
              <a:buFont typeface="Nixie One"/>
              <a:buChar char="▫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2400"/>
              <a:buFont typeface="Nixie One"/>
              <a:buChar char="■"/>
              <a:defRPr sz="24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●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○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■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●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○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rgbClr val="114454"/>
              </a:buClr>
              <a:buSzPts val="1800"/>
              <a:buFont typeface="Nixie One"/>
              <a:buChar char="■"/>
              <a:defRPr sz="1800">
                <a:solidFill>
                  <a:srgbClr val="114454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8" r:id="rId3"/>
    <p:sldLayoutId id="2147483674" r:id="rId4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2900" y="205979"/>
            <a:ext cx="61722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2900" y="1200151"/>
            <a:ext cx="61722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D754BD0-058A-4902-A69E-E4FAAECF8FA9}" type="datetimeFigureOut">
              <a:rPr lang="en-US"/>
              <a:pPr>
                <a:defRPr/>
              </a:pPr>
              <a:t>3/10/2019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4767263"/>
            <a:ext cx="21717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2F977D2-7576-4DF9-B8B8-32C0A0518C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58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5" r:id="rId12"/>
    <p:sldLayoutId id="214748367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jpg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7.jpg"/><Relationship Id="rId4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7.jpg"/><Relationship Id="rId4" Type="http://schemas.openxmlformats.org/officeDocument/2006/relationships/image" Target="../media/image9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instantteleseminar.com/Local/?eventid=113727000" TargetMode="External"/><Relationship Id="rId2" Type="http://schemas.openxmlformats.org/officeDocument/2006/relationships/hyperlink" Target="https://instantteleseminar.com/Events/113727000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yourconferenceline.com/Local/?eventid=113727126" TargetMode="External"/><Relationship Id="rId2" Type="http://schemas.openxmlformats.org/officeDocument/2006/relationships/hyperlink" Target="https://instantteleseminar.com/Events/113727126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yourconferenceline.com/Local/?eventid=113727189" TargetMode="External"/><Relationship Id="rId2" Type="http://schemas.openxmlformats.org/officeDocument/2006/relationships/hyperlink" Target="https://instantteleseminar.com/Events/113727189" TargetMode="Externa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966" y="2571750"/>
            <a:ext cx="4096512" cy="152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1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859519" y="1040981"/>
            <a:ext cx="2406600" cy="77152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/>
          <a:p>
            <a:r>
              <a:rPr lang="en" dirty="0"/>
              <a:t>This is a slide title</a:t>
            </a:r>
            <a:endParaRPr dirty="0"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438319" y="1589715"/>
            <a:ext cx="6419681" cy="355378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"/>
            </a:pPr>
            <a:r>
              <a:rPr lang="en-CA" sz="25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CA" sz="25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9 out of 10 Prime Timers can’t find their important documents at a moments notice.</a:t>
            </a:r>
            <a:endParaRPr lang="en-CA" sz="25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"/>
            </a:pPr>
            <a:endParaRPr lang="en-CA" sz="25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8100" indent="0">
              <a:spcBef>
                <a:spcPts val="600"/>
              </a:spcBef>
              <a:buNone/>
            </a:pPr>
            <a:r>
              <a:rPr lang="en-CA" sz="25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>
              <a:spcBef>
                <a:spcPts val="300"/>
              </a:spcBef>
            </a:pPr>
            <a:endParaRPr lang="en-CA" sz="25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" dirty="0"/>
              <a:t> </a:t>
            </a:r>
            <a:endParaRPr dirty="0"/>
          </a:p>
        </p:txBody>
      </p:sp>
      <p:grpSp>
        <p:nvGrpSpPr>
          <p:cNvPr id="147" name="Shape 147"/>
          <p:cNvGrpSpPr/>
          <p:nvPr/>
        </p:nvGrpSpPr>
        <p:grpSpPr>
          <a:xfrm>
            <a:off x="2819801" y="1226981"/>
            <a:ext cx="274844" cy="274828"/>
            <a:chOff x="1923675" y="1633650"/>
            <a:chExt cx="436000" cy="435975"/>
          </a:xfrm>
        </p:grpSpPr>
        <p:sp>
          <p:nvSpPr>
            <p:cNvPr id="148" name="Shape 148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0" t="0" r="0" b="0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9" name="Shape 149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0" name="Shape 15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0" t="0" r="0" b="0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1" name="Shape 151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2" name="Shape 152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0" t="0" r="0" b="0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3" name="Shape 153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0" t="0" r="0" b="0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21" name="Shape 596">
            <a:extLst>
              <a:ext uri="{FF2B5EF4-FFF2-40B4-BE49-F238E27FC236}">
                <a16:creationId xmlns:a16="http://schemas.microsoft.com/office/drawing/2014/main" xmlns="" id="{1605700B-7603-45B7-9BB5-60AA13EDE5BC}"/>
              </a:ext>
            </a:extLst>
          </p:cNvPr>
          <p:cNvGrpSpPr/>
          <p:nvPr/>
        </p:nvGrpSpPr>
        <p:grpSpPr>
          <a:xfrm>
            <a:off x="-460701" y="1307474"/>
            <a:ext cx="343231" cy="352734"/>
            <a:chOff x="568950" y="3686775"/>
            <a:chExt cx="472500" cy="3629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2" name="Shape 597">
              <a:extLst>
                <a:ext uri="{FF2B5EF4-FFF2-40B4-BE49-F238E27FC236}">
                  <a16:creationId xmlns:a16="http://schemas.microsoft.com/office/drawing/2014/main" xmlns="" id="{071DB7FB-ABE4-4D45-97D8-CCE1EEE960E1}"/>
                </a:ext>
              </a:extLst>
            </p:cNvPr>
            <p:cNvSpPr/>
            <p:nvPr/>
          </p:nvSpPr>
          <p:spPr>
            <a:xfrm>
              <a:off x="568950" y="3686775"/>
              <a:ext cx="472500" cy="362900"/>
            </a:xfrm>
            <a:custGeom>
              <a:avLst/>
              <a:gdLst/>
              <a:ahLst/>
              <a:cxnLst/>
              <a:rect l="0" t="0" r="0" b="0"/>
              <a:pathLst>
                <a:path w="18900" h="14516" fill="none" extrusionOk="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a:blip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/>
            </a:p>
          </p:txBody>
        </p:sp>
        <p:sp>
          <p:nvSpPr>
            <p:cNvPr id="23" name="Shape 598">
              <a:extLst>
                <a:ext uri="{FF2B5EF4-FFF2-40B4-BE49-F238E27FC236}">
                  <a16:creationId xmlns:a16="http://schemas.microsoft.com/office/drawing/2014/main" xmlns="" id="{359B161F-1FE8-41F6-85DE-D0D4D62D7531}"/>
                </a:ext>
              </a:extLst>
            </p:cNvPr>
            <p:cNvSpPr/>
            <p:nvPr/>
          </p:nvSpPr>
          <p:spPr>
            <a:xfrm>
              <a:off x="645650" y="3820728"/>
              <a:ext cx="34125" cy="34125"/>
            </a:xfrm>
            <a:custGeom>
              <a:avLst/>
              <a:gdLst/>
              <a:ahLst/>
              <a:cxnLst/>
              <a:rect l="0" t="0" r="0" b="0"/>
              <a:pathLst>
                <a:path w="1365" h="1365" fill="none" extrusionOk="0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grp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" name="Shape 599">
              <a:extLst>
                <a:ext uri="{FF2B5EF4-FFF2-40B4-BE49-F238E27FC236}">
                  <a16:creationId xmlns:a16="http://schemas.microsoft.com/office/drawing/2014/main" xmlns="" id="{0ED0D785-A27E-40FF-B03B-A2E71D4795CE}"/>
                </a:ext>
              </a:extLst>
            </p:cNvPr>
            <p:cNvSpPr/>
            <p:nvPr/>
          </p:nvSpPr>
          <p:spPr>
            <a:xfrm>
              <a:off x="747950" y="3753750"/>
              <a:ext cx="85275" cy="12200"/>
            </a:xfrm>
            <a:custGeom>
              <a:avLst/>
              <a:gdLst/>
              <a:ahLst/>
              <a:cxnLst/>
              <a:rect l="0" t="0" r="0" b="0"/>
              <a:pathLst>
                <a:path w="3411" h="488" fill="none" extrusionOk="0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grp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3E38E5B-1DE4-41FF-BE94-0993A752D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0" y="489536"/>
            <a:ext cx="3467112" cy="11028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003297A-E059-4C01-BF44-5AF1A5540BB2}"/>
              </a:ext>
            </a:extLst>
          </p:cNvPr>
          <p:cNvSpPr/>
          <p:nvPr/>
        </p:nvSpPr>
        <p:spPr>
          <a:xfrm>
            <a:off x="193964" y="611597"/>
            <a:ext cx="333951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700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Sobering Statistic</a:t>
            </a:r>
            <a:endParaRPr lang="en-CA" sz="27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050" name="Picture 2" descr="C:\Users\Nancy\AppData\Local\Temp\48004916_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932" y="2675165"/>
            <a:ext cx="288036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95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859519" y="1040981"/>
            <a:ext cx="2406600" cy="77152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/>
          <a:p>
            <a:r>
              <a:rPr lang="en" dirty="0"/>
              <a:t>This is a slide title</a:t>
            </a:r>
            <a:endParaRPr dirty="0"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438319" y="1589715"/>
            <a:ext cx="6257069" cy="355378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"/>
            </a:pPr>
            <a:r>
              <a:rPr lang="en-CA" sz="25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CA" sz="20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Head in the Sand-Itis is a problem.</a:t>
            </a:r>
            <a:endParaRPr lang="en-CA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8100" indent="0">
              <a:spcBef>
                <a:spcPts val="2400"/>
              </a:spcBef>
              <a:buNone/>
            </a:pPr>
            <a:endParaRPr dirty="0"/>
          </a:p>
        </p:txBody>
      </p:sp>
      <p:grpSp>
        <p:nvGrpSpPr>
          <p:cNvPr id="147" name="Shape 147"/>
          <p:cNvGrpSpPr/>
          <p:nvPr/>
        </p:nvGrpSpPr>
        <p:grpSpPr>
          <a:xfrm>
            <a:off x="2819801" y="1226981"/>
            <a:ext cx="274844" cy="274828"/>
            <a:chOff x="1923675" y="1633650"/>
            <a:chExt cx="436000" cy="435975"/>
          </a:xfrm>
        </p:grpSpPr>
        <p:sp>
          <p:nvSpPr>
            <p:cNvPr id="148" name="Shape 148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0" t="0" r="0" b="0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9" name="Shape 149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0" name="Shape 15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0" t="0" r="0" b="0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1" name="Shape 151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2" name="Shape 152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0" t="0" r="0" b="0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3" name="Shape 153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0" t="0" r="0" b="0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21" name="Shape 596">
            <a:extLst>
              <a:ext uri="{FF2B5EF4-FFF2-40B4-BE49-F238E27FC236}">
                <a16:creationId xmlns:a16="http://schemas.microsoft.com/office/drawing/2014/main" xmlns="" id="{1605700B-7603-45B7-9BB5-60AA13EDE5BC}"/>
              </a:ext>
            </a:extLst>
          </p:cNvPr>
          <p:cNvGrpSpPr/>
          <p:nvPr/>
        </p:nvGrpSpPr>
        <p:grpSpPr>
          <a:xfrm>
            <a:off x="-460701" y="1307474"/>
            <a:ext cx="343231" cy="352734"/>
            <a:chOff x="568950" y="3686775"/>
            <a:chExt cx="472500" cy="3629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2" name="Shape 597">
              <a:extLst>
                <a:ext uri="{FF2B5EF4-FFF2-40B4-BE49-F238E27FC236}">
                  <a16:creationId xmlns:a16="http://schemas.microsoft.com/office/drawing/2014/main" xmlns="" id="{071DB7FB-ABE4-4D45-97D8-CCE1EEE960E1}"/>
                </a:ext>
              </a:extLst>
            </p:cNvPr>
            <p:cNvSpPr/>
            <p:nvPr/>
          </p:nvSpPr>
          <p:spPr>
            <a:xfrm>
              <a:off x="568950" y="3686775"/>
              <a:ext cx="472500" cy="362900"/>
            </a:xfrm>
            <a:custGeom>
              <a:avLst/>
              <a:gdLst/>
              <a:ahLst/>
              <a:cxnLst/>
              <a:rect l="0" t="0" r="0" b="0"/>
              <a:pathLst>
                <a:path w="18900" h="14516" fill="none" extrusionOk="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a:blip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/>
            </a:p>
          </p:txBody>
        </p:sp>
        <p:sp>
          <p:nvSpPr>
            <p:cNvPr id="23" name="Shape 598">
              <a:extLst>
                <a:ext uri="{FF2B5EF4-FFF2-40B4-BE49-F238E27FC236}">
                  <a16:creationId xmlns:a16="http://schemas.microsoft.com/office/drawing/2014/main" xmlns="" id="{359B161F-1FE8-41F6-85DE-D0D4D62D7531}"/>
                </a:ext>
              </a:extLst>
            </p:cNvPr>
            <p:cNvSpPr/>
            <p:nvPr/>
          </p:nvSpPr>
          <p:spPr>
            <a:xfrm>
              <a:off x="645650" y="3820728"/>
              <a:ext cx="34125" cy="34125"/>
            </a:xfrm>
            <a:custGeom>
              <a:avLst/>
              <a:gdLst/>
              <a:ahLst/>
              <a:cxnLst/>
              <a:rect l="0" t="0" r="0" b="0"/>
              <a:pathLst>
                <a:path w="1365" h="1365" fill="none" extrusionOk="0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grp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" name="Shape 599">
              <a:extLst>
                <a:ext uri="{FF2B5EF4-FFF2-40B4-BE49-F238E27FC236}">
                  <a16:creationId xmlns:a16="http://schemas.microsoft.com/office/drawing/2014/main" xmlns="" id="{0ED0D785-A27E-40FF-B03B-A2E71D4795CE}"/>
                </a:ext>
              </a:extLst>
            </p:cNvPr>
            <p:cNvSpPr/>
            <p:nvPr/>
          </p:nvSpPr>
          <p:spPr>
            <a:xfrm>
              <a:off x="747950" y="3753750"/>
              <a:ext cx="85275" cy="12200"/>
            </a:xfrm>
            <a:custGeom>
              <a:avLst/>
              <a:gdLst/>
              <a:ahLst/>
              <a:cxnLst/>
              <a:rect l="0" t="0" r="0" b="0"/>
              <a:pathLst>
                <a:path w="3411" h="488" fill="none" extrusionOk="0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grp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3E38E5B-1DE4-41FF-BE94-0993A752D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12558" y="489536"/>
            <a:ext cx="3467112" cy="11028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003297A-E059-4C01-BF44-5AF1A5540BB2}"/>
              </a:ext>
            </a:extLst>
          </p:cNvPr>
          <p:cNvSpPr/>
          <p:nvPr/>
        </p:nvSpPr>
        <p:spPr>
          <a:xfrm>
            <a:off x="193964" y="611597"/>
            <a:ext cx="33395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700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Denial can be expensive!</a:t>
            </a:r>
            <a:endParaRPr lang="en-CA" sz="27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86" y="2342061"/>
            <a:ext cx="306217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2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/>
              <a:t>The</a:t>
            </a:r>
            <a:r>
              <a:rPr lang="en-US" sz="2400" dirty="0" smtClean="0"/>
              <a:t> Reality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>
                <a:latin typeface="+mn-lt"/>
              </a:rPr>
              <a:t>Life continues to turn on a dime.</a:t>
            </a:r>
          </a:p>
          <a:p>
            <a:r>
              <a:rPr lang="en-US" sz="1800" dirty="0" smtClean="0">
                <a:latin typeface="+mn-lt"/>
              </a:rPr>
              <a:t>Circumstances change.</a:t>
            </a:r>
          </a:p>
          <a:p>
            <a:r>
              <a:rPr lang="en-US" sz="1800" dirty="0" smtClean="0">
                <a:latin typeface="+mn-lt"/>
              </a:rPr>
              <a:t>Life happens.</a:t>
            </a:r>
          </a:p>
          <a:p>
            <a:r>
              <a:rPr lang="en-US" sz="1800" dirty="0" smtClean="0">
                <a:latin typeface="+mn-lt"/>
              </a:rPr>
              <a:t>In the clutch moments when the moments matter the most, some people are caught without instant access to what they need to remain empowered and in control.</a:t>
            </a:r>
          </a:p>
          <a:p>
            <a:r>
              <a:rPr lang="en-US" sz="1800" dirty="0" smtClean="0">
                <a:latin typeface="+mn-lt"/>
              </a:rPr>
              <a:t>This is a source of drama, trauma and chaos that can be calm, ease, and peace of mind with some pre-planning.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926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0" dirty="0" smtClean="0">
                <a:solidFill>
                  <a:schemeClr val="bg1"/>
                </a:solidFill>
              </a:rPr>
              <a:t>The</a:t>
            </a:r>
            <a:r>
              <a:rPr lang="en-US" sz="2400" dirty="0" smtClean="0">
                <a:solidFill>
                  <a:schemeClr val="bg1"/>
                </a:solidFill>
              </a:rPr>
              <a:t> Reality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road of life is littered with ‘shelf help’ that never gets put to good use.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“Getting around to it” often never happens.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Gloom and doom can get in the way.</a:t>
            </a:r>
          </a:p>
          <a:p>
            <a:pPr marL="38100" indent="0">
              <a:buNone/>
            </a:pP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58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</a:rPr>
              <a:t>Our Promise</a:t>
            </a:r>
            <a:endParaRPr lang="en-US" sz="2400" dirty="0">
              <a:solidFill>
                <a:schemeClr val="bg1"/>
              </a:solidFill>
              <a:latin typeface="Roboto Slab" panose="020B0604020202020204" charset="0"/>
              <a:ea typeface="Roboto Slab" panose="020B060402020202020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You’ll get your life-and-death ducks in a row so the rest of your life can be smoother swimming.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You’re getting this done, and it’s going to be FUN!</a:t>
            </a:r>
          </a:p>
          <a:p>
            <a:pPr marL="381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7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859519" y="1040981"/>
            <a:ext cx="2406600" cy="77152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/>
          <a:p>
            <a:r>
              <a:rPr lang="en" dirty="0"/>
              <a:t>This is a slide title</a:t>
            </a:r>
            <a:endParaRPr dirty="0"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438319" y="1608516"/>
            <a:ext cx="6257069" cy="3534984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pPr>
              <a:spcBef>
                <a:spcPts val="300"/>
              </a:spcBef>
            </a:pPr>
            <a:endParaRPr lang="en-CA" sz="25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" dirty="0"/>
              <a:t> </a:t>
            </a:r>
            <a:endParaRPr dirty="0"/>
          </a:p>
        </p:txBody>
      </p:sp>
      <p:grpSp>
        <p:nvGrpSpPr>
          <p:cNvPr id="147" name="Shape 147"/>
          <p:cNvGrpSpPr/>
          <p:nvPr/>
        </p:nvGrpSpPr>
        <p:grpSpPr>
          <a:xfrm>
            <a:off x="2819801" y="1226981"/>
            <a:ext cx="274844" cy="274828"/>
            <a:chOff x="1923675" y="1633650"/>
            <a:chExt cx="436000" cy="435975"/>
          </a:xfrm>
        </p:grpSpPr>
        <p:sp>
          <p:nvSpPr>
            <p:cNvPr id="148" name="Shape 148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0" t="0" r="0" b="0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9" name="Shape 149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0" name="Shape 15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0" t="0" r="0" b="0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1" name="Shape 151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2" name="Shape 152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0" t="0" r="0" b="0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3" name="Shape 153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0" t="0" r="0" b="0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21" name="Shape 596">
            <a:extLst>
              <a:ext uri="{FF2B5EF4-FFF2-40B4-BE49-F238E27FC236}">
                <a16:creationId xmlns:a16="http://schemas.microsoft.com/office/drawing/2014/main" xmlns="" id="{1605700B-7603-45B7-9BB5-60AA13EDE5BC}"/>
              </a:ext>
            </a:extLst>
          </p:cNvPr>
          <p:cNvGrpSpPr/>
          <p:nvPr/>
        </p:nvGrpSpPr>
        <p:grpSpPr>
          <a:xfrm>
            <a:off x="-460701" y="1307474"/>
            <a:ext cx="343231" cy="352734"/>
            <a:chOff x="568950" y="3686775"/>
            <a:chExt cx="472500" cy="3629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2" name="Shape 597">
              <a:extLst>
                <a:ext uri="{FF2B5EF4-FFF2-40B4-BE49-F238E27FC236}">
                  <a16:creationId xmlns:a16="http://schemas.microsoft.com/office/drawing/2014/main" xmlns="" id="{071DB7FB-ABE4-4D45-97D8-CCE1EEE960E1}"/>
                </a:ext>
              </a:extLst>
            </p:cNvPr>
            <p:cNvSpPr/>
            <p:nvPr/>
          </p:nvSpPr>
          <p:spPr>
            <a:xfrm>
              <a:off x="568950" y="3686775"/>
              <a:ext cx="472500" cy="362900"/>
            </a:xfrm>
            <a:custGeom>
              <a:avLst/>
              <a:gdLst/>
              <a:ahLst/>
              <a:cxnLst/>
              <a:rect l="0" t="0" r="0" b="0"/>
              <a:pathLst>
                <a:path w="18900" h="14516" fill="none" extrusionOk="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a:blip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/>
            </a:p>
          </p:txBody>
        </p:sp>
        <p:sp>
          <p:nvSpPr>
            <p:cNvPr id="23" name="Shape 598">
              <a:extLst>
                <a:ext uri="{FF2B5EF4-FFF2-40B4-BE49-F238E27FC236}">
                  <a16:creationId xmlns:a16="http://schemas.microsoft.com/office/drawing/2014/main" xmlns="" id="{359B161F-1FE8-41F6-85DE-D0D4D62D7531}"/>
                </a:ext>
              </a:extLst>
            </p:cNvPr>
            <p:cNvSpPr/>
            <p:nvPr/>
          </p:nvSpPr>
          <p:spPr>
            <a:xfrm>
              <a:off x="645650" y="3820728"/>
              <a:ext cx="34125" cy="34125"/>
            </a:xfrm>
            <a:custGeom>
              <a:avLst/>
              <a:gdLst/>
              <a:ahLst/>
              <a:cxnLst/>
              <a:rect l="0" t="0" r="0" b="0"/>
              <a:pathLst>
                <a:path w="1365" h="1365" fill="none" extrusionOk="0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grp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" name="Shape 599">
              <a:extLst>
                <a:ext uri="{FF2B5EF4-FFF2-40B4-BE49-F238E27FC236}">
                  <a16:creationId xmlns:a16="http://schemas.microsoft.com/office/drawing/2014/main" xmlns="" id="{0ED0D785-A27E-40FF-B03B-A2E71D4795CE}"/>
                </a:ext>
              </a:extLst>
            </p:cNvPr>
            <p:cNvSpPr/>
            <p:nvPr/>
          </p:nvSpPr>
          <p:spPr>
            <a:xfrm>
              <a:off x="747950" y="3753750"/>
              <a:ext cx="85275" cy="12200"/>
            </a:xfrm>
            <a:custGeom>
              <a:avLst/>
              <a:gdLst/>
              <a:ahLst/>
              <a:cxnLst/>
              <a:rect l="0" t="0" r="0" b="0"/>
              <a:pathLst>
                <a:path w="3411" h="488" fill="none" extrusionOk="0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grp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3E38E5B-1DE4-41FF-BE94-0993A752D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452273"/>
            <a:ext cx="3467112" cy="11028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003297A-E059-4C01-BF44-5AF1A5540BB2}"/>
              </a:ext>
            </a:extLst>
          </p:cNvPr>
          <p:cNvSpPr/>
          <p:nvPr/>
        </p:nvSpPr>
        <p:spPr>
          <a:xfrm>
            <a:off x="193964" y="611597"/>
            <a:ext cx="33395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Today We’ll Inspire You To …</a:t>
            </a:r>
            <a:endParaRPr lang="en-CA" sz="3200" b="1" dirty="0">
              <a:latin typeface="Cambria" panose="02040503050406030204" pitchFamily="18" charset="0"/>
              <a:cs typeface="David" panose="020E0502060401010101" pitchFamily="34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41" y="1760661"/>
            <a:ext cx="474774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6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smtClean="0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</a:rPr>
              <a:t>Let’s PACK </a:t>
            </a:r>
            <a:r>
              <a:rPr lang="en-US" sz="2400" dirty="0" smtClean="0">
                <a:solidFill>
                  <a:schemeClr val="bg1"/>
                </a:solidFill>
                <a:latin typeface="Roboto Slab" panose="020B0604020202020204" charset="0"/>
                <a:ea typeface="Roboto Slab" panose="020B0604020202020204" charset="0"/>
              </a:rPr>
              <a:t>before we GO! </a:t>
            </a:r>
            <a:endParaRPr lang="en-US" sz="2400" dirty="0">
              <a:latin typeface="Roboto Slab" panose="020B0604020202020204" charset="0"/>
              <a:ea typeface="Roboto Slab" panose="020B060402020202020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95" y="1802687"/>
            <a:ext cx="3200400" cy="300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9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Your Tools for the Trip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200151"/>
            <a:ext cx="6172200" cy="3326129"/>
          </a:xfrm>
        </p:spPr>
        <p:txBody>
          <a:bodyPr/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Life Goes on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Roadmap™ GAMEBOARD</a:t>
            </a:r>
          </a:p>
          <a:p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Life Goes on Roadmap™ GUIDEBOOK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–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this is your instruction manual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Life Goes on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Roadmap™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ORGANIZER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– this is the simple tool you’ll use to capture your crucial information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Life Goes On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Roadmap™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– this is the client-only Facebook community where you can gather around the “truck stop” to ask for directions, get support, and make new friends.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Life Goes On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Roadmap™ Virtual Get It  Done Day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– this is the Saturday scavenger hunt we’ll guide you to complete from wherever you live, work, drive or play to get this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done!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57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Get Ready to Start Sleuthing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Print out the first page of each section of the Organizer.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pend a little time between now and Saturday to find the documents you need.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C:\Users\Nancy\Downloads\44373021_l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774" y="2952216"/>
            <a:ext cx="2377440" cy="201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94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And there’s more!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Live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VIRTUAL Office Hours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 with two experienced guides during your Life Goes on Road Trip Saturday adventure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This Saturday at 9 a.m., noon, and 2 p.m. Pacific.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If you are doing this on your own schedule, tune into the replays on a date you choose at similar time intervals.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66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Game Changing System for Peace of Mind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66" y="1534886"/>
            <a:ext cx="437835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0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 smtClean="0">
                <a:latin typeface="Arial" panose="020B0604020202020204" pitchFamily="34" charset="0"/>
                <a:ea typeface="Roboto Slab" panose="020B0604020202020204" charset="0"/>
                <a:cs typeface="Arial" panose="020B0604020202020204" pitchFamily="34" charset="0"/>
              </a:rPr>
              <a:t>Your Goal:</a:t>
            </a:r>
            <a:br>
              <a:rPr lang="en-US" sz="2800" b="1" dirty="0" smtClean="0">
                <a:latin typeface="Arial" panose="020B0604020202020204" pitchFamily="34" charset="0"/>
                <a:ea typeface="Roboto Slab" panose="020B0604020202020204" charset="0"/>
                <a:cs typeface="Arial" panose="020B0604020202020204" pitchFamily="34" charset="0"/>
              </a:rPr>
            </a:br>
            <a:r>
              <a:rPr lang="en-US" sz="2000" b="1" dirty="0" smtClean="0">
                <a:latin typeface="Arial" panose="020B0604020202020204" pitchFamily="34" charset="0"/>
                <a:ea typeface="Roboto Slab" panose="020B0604020202020204" charset="0"/>
                <a:cs typeface="Arial" panose="020B0604020202020204" pitchFamily="34" charset="0"/>
              </a:rPr>
              <a:t>Completion, Control, and Empowerment!</a:t>
            </a:r>
            <a:endParaRPr lang="en-US" sz="2000" b="1" dirty="0">
              <a:latin typeface="Arial" panose="020B0604020202020204" pitchFamily="34" charset="0"/>
              <a:ea typeface="Roboto Slab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65" y="2008896"/>
            <a:ext cx="1737360" cy="173736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071" y="1917456"/>
            <a:ext cx="18288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31" y="1917456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Shopping List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Document box for important papers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File folders with tabs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USB thumb drive 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 recommend an ENCRYPTED thumb drive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note pad so you can keep track of items that require additional follow up</a:t>
            </a:r>
          </a:p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Download  the “Be Focused” Timer application from your phone apps so you can have fun beating the clock as you complete each section of your Life Goes on Roadmap™ Organizer.</a:t>
            </a:r>
          </a:p>
          <a:p>
            <a:pPr marL="38100" indent="0">
              <a:buNone/>
            </a:pPr>
            <a:endParaRPr lang="en-US" dirty="0" smtClean="0"/>
          </a:p>
          <a:p>
            <a:pPr marL="381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81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Shopping List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Your favorite ‘dashboard dining’ for the road ahead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Beverages, snacks, and a tasty meal you can enjoy at mid-day.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Champagne and a way to celebrate when the day is done!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2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Assign Roles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Decide who will ‘drive’ for the first few stops along the journey.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This is the person typing information into the organizer.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Your partner can help find the documents that are needed, keep notes about follow up still required, and 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83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859519" y="1040981"/>
            <a:ext cx="2406600" cy="77152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/>
          <a:p>
            <a:r>
              <a:rPr lang="en" dirty="0"/>
              <a:t>This is a slide title</a:t>
            </a:r>
            <a:endParaRPr dirty="0"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389424" y="1560923"/>
            <a:ext cx="6416992" cy="3544509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þ"/>
            </a:pPr>
            <a:r>
              <a:rPr lang="en-CA" sz="24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 Know where things are </a:t>
            </a:r>
            <a:endParaRPr lang="en-CA" sz="2000" b="1" dirty="0">
              <a:solidFill>
                <a:schemeClr val="tx2">
                  <a:lumMod val="75000"/>
                </a:schemeClr>
              </a:solidFill>
              <a:latin typeface="Franklin Gothic Book" pitchFamily="34" charset="0"/>
            </a:endParaRPr>
          </a:p>
          <a:p>
            <a:pPr>
              <a:spcBef>
                <a:spcPts val="0"/>
              </a:spcBef>
            </a:pPr>
            <a:endParaRPr lang="en-CA" sz="2000" dirty="0">
              <a:latin typeface="Calibri" panose="020F0502020204030204" pitchFamily="34" charset="0"/>
            </a:endParaRPr>
          </a:p>
        </p:txBody>
      </p:sp>
      <p:grpSp>
        <p:nvGrpSpPr>
          <p:cNvPr id="147" name="Shape 147"/>
          <p:cNvGrpSpPr/>
          <p:nvPr/>
        </p:nvGrpSpPr>
        <p:grpSpPr>
          <a:xfrm>
            <a:off x="2819801" y="1226981"/>
            <a:ext cx="274844" cy="274828"/>
            <a:chOff x="1923675" y="1633650"/>
            <a:chExt cx="436000" cy="435975"/>
          </a:xfrm>
        </p:grpSpPr>
        <p:sp>
          <p:nvSpPr>
            <p:cNvPr id="148" name="Shape 148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0" t="0" r="0" b="0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9" name="Shape 149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0" name="Shape 15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0" t="0" r="0" b="0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1" name="Shape 151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2" name="Shape 152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0" t="0" r="0" b="0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3" name="Shape 153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0" t="0" r="0" b="0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21" name="Shape 596">
            <a:extLst>
              <a:ext uri="{FF2B5EF4-FFF2-40B4-BE49-F238E27FC236}">
                <a16:creationId xmlns:a16="http://schemas.microsoft.com/office/drawing/2014/main" xmlns="" id="{1605700B-7603-45B7-9BB5-60AA13EDE5BC}"/>
              </a:ext>
            </a:extLst>
          </p:cNvPr>
          <p:cNvGrpSpPr/>
          <p:nvPr/>
        </p:nvGrpSpPr>
        <p:grpSpPr>
          <a:xfrm>
            <a:off x="-460701" y="1307474"/>
            <a:ext cx="343231" cy="352734"/>
            <a:chOff x="568950" y="3686775"/>
            <a:chExt cx="472500" cy="3629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2" name="Shape 597">
              <a:extLst>
                <a:ext uri="{FF2B5EF4-FFF2-40B4-BE49-F238E27FC236}">
                  <a16:creationId xmlns:a16="http://schemas.microsoft.com/office/drawing/2014/main" xmlns="" id="{071DB7FB-ABE4-4D45-97D8-CCE1EEE960E1}"/>
                </a:ext>
              </a:extLst>
            </p:cNvPr>
            <p:cNvSpPr/>
            <p:nvPr/>
          </p:nvSpPr>
          <p:spPr>
            <a:xfrm>
              <a:off x="568950" y="3686775"/>
              <a:ext cx="472500" cy="362900"/>
            </a:xfrm>
            <a:custGeom>
              <a:avLst/>
              <a:gdLst/>
              <a:ahLst/>
              <a:cxnLst/>
              <a:rect l="0" t="0" r="0" b="0"/>
              <a:pathLst>
                <a:path w="18900" h="14516" fill="none" extrusionOk="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a:blip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/>
            </a:p>
          </p:txBody>
        </p:sp>
        <p:sp>
          <p:nvSpPr>
            <p:cNvPr id="23" name="Shape 598">
              <a:extLst>
                <a:ext uri="{FF2B5EF4-FFF2-40B4-BE49-F238E27FC236}">
                  <a16:creationId xmlns:a16="http://schemas.microsoft.com/office/drawing/2014/main" xmlns="" id="{359B161F-1FE8-41F6-85DE-D0D4D62D7531}"/>
                </a:ext>
              </a:extLst>
            </p:cNvPr>
            <p:cNvSpPr/>
            <p:nvPr/>
          </p:nvSpPr>
          <p:spPr>
            <a:xfrm>
              <a:off x="645650" y="3820728"/>
              <a:ext cx="34125" cy="34125"/>
            </a:xfrm>
            <a:custGeom>
              <a:avLst/>
              <a:gdLst/>
              <a:ahLst/>
              <a:cxnLst/>
              <a:rect l="0" t="0" r="0" b="0"/>
              <a:pathLst>
                <a:path w="1365" h="1365" fill="none" extrusionOk="0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grp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" name="Shape 599">
              <a:extLst>
                <a:ext uri="{FF2B5EF4-FFF2-40B4-BE49-F238E27FC236}">
                  <a16:creationId xmlns:a16="http://schemas.microsoft.com/office/drawing/2014/main" xmlns="" id="{0ED0D785-A27E-40FF-B03B-A2E71D4795CE}"/>
                </a:ext>
              </a:extLst>
            </p:cNvPr>
            <p:cNvSpPr/>
            <p:nvPr/>
          </p:nvSpPr>
          <p:spPr>
            <a:xfrm>
              <a:off x="747950" y="3753750"/>
              <a:ext cx="85275" cy="12200"/>
            </a:xfrm>
            <a:custGeom>
              <a:avLst/>
              <a:gdLst/>
              <a:ahLst/>
              <a:cxnLst/>
              <a:rect l="0" t="0" r="0" b="0"/>
              <a:pathLst>
                <a:path w="3411" h="488" fill="none" extrusionOk="0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grp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3E38E5B-1DE4-41FF-BE94-0993A752D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492916"/>
            <a:ext cx="3451575" cy="10715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003297A-E059-4C01-BF44-5AF1A5540BB2}"/>
              </a:ext>
            </a:extLst>
          </p:cNvPr>
          <p:cNvSpPr/>
          <p:nvPr/>
        </p:nvSpPr>
        <p:spPr>
          <a:xfrm>
            <a:off x="251502" y="533149"/>
            <a:ext cx="32000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Get organized.</a:t>
            </a:r>
            <a:endParaRPr lang="en-CA" sz="32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A41B0B9-90B0-4559-B95A-D8881A9004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23" t="204" r="123" b="6573"/>
          <a:stretch/>
        </p:blipFill>
        <p:spPr>
          <a:xfrm>
            <a:off x="1179559" y="2099599"/>
            <a:ext cx="4297680" cy="2489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ctrTitle"/>
          </p:nvPr>
        </p:nvSpPr>
        <p:spPr>
          <a:xfrm>
            <a:off x="208485" y="2619103"/>
            <a:ext cx="3455646" cy="1299096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b" anchorCtr="0">
            <a:noAutofit/>
          </a:bodyPr>
          <a:lstStyle/>
          <a:p>
            <a:r>
              <a:rPr lang="en-CA" sz="2000" dirty="0" smtClean="0">
                <a:latin typeface="Nixie One" panose="020B0604020202020204" charset="0"/>
                <a:cs typeface="David" panose="020E0502060401010101" pitchFamily="34" charset="-79"/>
              </a:rPr>
              <a:t>Talk About Life &amp; Money</a:t>
            </a:r>
            <a:endParaRPr sz="2000" dirty="0">
              <a:latin typeface="Nixie One" panose="020B0604020202020204" charset="0"/>
              <a:cs typeface="David" panose="020E0502060401010101" pitchFamily="34" charset="-79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45CC92-12E5-4CBD-B68E-F1D94E902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-1"/>
            <a:ext cx="6846570" cy="378619"/>
          </a:xfrm>
          <a:prstGeom prst="rect">
            <a:avLst/>
          </a:prstGeom>
        </p:spPr>
      </p:pic>
      <p:pic>
        <p:nvPicPr>
          <p:cNvPr id="20" name="Content Placeholder 4">
            <a:extLst>
              <a:ext uri="{FF2B5EF4-FFF2-40B4-BE49-F238E27FC236}">
                <a16:creationId xmlns:a16="http://schemas.microsoft.com/office/drawing/2014/main" xmlns="" id="{A4DFD728-D270-47F9-AC69-72FB9413B6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5" r="6031" b="12708"/>
          <a:stretch/>
        </p:blipFill>
        <p:spPr>
          <a:xfrm>
            <a:off x="3729038" y="1049413"/>
            <a:ext cx="3128962" cy="28687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859519" y="1040981"/>
            <a:ext cx="2406600" cy="77152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/>
          <a:p>
            <a:r>
              <a:rPr lang="en" dirty="0"/>
              <a:t>This is a slide title</a:t>
            </a:r>
            <a:endParaRPr dirty="0"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381001" y="1560924"/>
            <a:ext cx="6335598" cy="3600668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pPr>
              <a:spcBef>
                <a:spcPts val="0"/>
              </a:spcBef>
            </a:pPr>
            <a:endParaRPr lang="en-CA" sz="2000" dirty="0">
              <a:latin typeface="Calibri" panose="020F0502020204030204" pitchFamily="34" charset="0"/>
            </a:endParaRPr>
          </a:p>
        </p:txBody>
      </p:sp>
      <p:grpSp>
        <p:nvGrpSpPr>
          <p:cNvPr id="147" name="Shape 147"/>
          <p:cNvGrpSpPr/>
          <p:nvPr/>
        </p:nvGrpSpPr>
        <p:grpSpPr>
          <a:xfrm>
            <a:off x="2819801" y="1226981"/>
            <a:ext cx="274844" cy="274828"/>
            <a:chOff x="1923675" y="1633650"/>
            <a:chExt cx="436000" cy="435975"/>
          </a:xfrm>
        </p:grpSpPr>
        <p:sp>
          <p:nvSpPr>
            <p:cNvPr id="148" name="Shape 148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0" t="0" r="0" b="0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9" name="Shape 149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0" name="Shape 15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0" t="0" r="0" b="0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1" name="Shape 151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2" name="Shape 152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0" t="0" r="0" b="0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3" name="Shape 153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0" t="0" r="0" b="0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21" name="Shape 596">
            <a:extLst>
              <a:ext uri="{FF2B5EF4-FFF2-40B4-BE49-F238E27FC236}">
                <a16:creationId xmlns:a16="http://schemas.microsoft.com/office/drawing/2014/main" xmlns="" id="{1605700B-7603-45B7-9BB5-60AA13EDE5BC}"/>
              </a:ext>
            </a:extLst>
          </p:cNvPr>
          <p:cNvGrpSpPr/>
          <p:nvPr/>
        </p:nvGrpSpPr>
        <p:grpSpPr>
          <a:xfrm>
            <a:off x="-460701" y="1307474"/>
            <a:ext cx="343231" cy="352734"/>
            <a:chOff x="568950" y="3686775"/>
            <a:chExt cx="472500" cy="3629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2" name="Shape 597">
              <a:extLst>
                <a:ext uri="{FF2B5EF4-FFF2-40B4-BE49-F238E27FC236}">
                  <a16:creationId xmlns:a16="http://schemas.microsoft.com/office/drawing/2014/main" xmlns="" id="{071DB7FB-ABE4-4D45-97D8-CCE1EEE960E1}"/>
                </a:ext>
              </a:extLst>
            </p:cNvPr>
            <p:cNvSpPr/>
            <p:nvPr/>
          </p:nvSpPr>
          <p:spPr>
            <a:xfrm>
              <a:off x="568950" y="3686775"/>
              <a:ext cx="472500" cy="362900"/>
            </a:xfrm>
            <a:custGeom>
              <a:avLst/>
              <a:gdLst/>
              <a:ahLst/>
              <a:cxnLst/>
              <a:rect l="0" t="0" r="0" b="0"/>
              <a:pathLst>
                <a:path w="18900" h="14516" fill="none" extrusionOk="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rcRect/>
              <a:stretch>
                <a:fillRect/>
              </a:stretch>
            </a:blip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/>
            </a:p>
          </p:txBody>
        </p:sp>
        <p:sp>
          <p:nvSpPr>
            <p:cNvPr id="23" name="Shape 598">
              <a:extLst>
                <a:ext uri="{FF2B5EF4-FFF2-40B4-BE49-F238E27FC236}">
                  <a16:creationId xmlns:a16="http://schemas.microsoft.com/office/drawing/2014/main" xmlns="" id="{359B161F-1FE8-41F6-85DE-D0D4D62D7531}"/>
                </a:ext>
              </a:extLst>
            </p:cNvPr>
            <p:cNvSpPr/>
            <p:nvPr/>
          </p:nvSpPr>
          <p:spPr>
            <a:xfrm>
              <a:off x="645650" y="3820728"/>
              <a:ext cx="34125" cy="34125"/>
            </a:xfrm>
            <a:custGeom>
              <a:avLst/>
              <a:gdLst/>
              <a:ahLst/>
              <a:cxnLst/>
              <a:rect l="0" t="0" r="0" b="0"/>
              <a:pathLst>
                <a:path w="1365" h="1365" fill="none" extrusionOk="0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grp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" name="Shape 599">
              <a:extLst>
                <a:ext uri="{FF2B5EF4-FFF2-40B4-BE49-F238E27FC236}">
                  <a16:creationId xmlns:a16="http://schemas.microsoft.com/office/drawing/2014/main" xmlns="" id="{0ED0D785-A27E-40FF-B03B-A2E71D4795CE}"/>
                </a:ext>
              </a:extLst>
            </p:cNvPr>
            <p:cNvSpPr/>
            <p:nvPr/>
          </p:nvSpPr>
          <p:spPr>
            <a:xfrm>
              <a:off x="747950" y="3753750"/>
              <a:ext cx="85275" cy="12200"/>
            </a:xfrm>
            <a:custGeom>
              <a:avLst/>
              <a:gdLst/>
              <a:ahLst/>
              <a:cxnLst/>
              <a:rect l="0" t="0" r="0" b="0"/>
              <a:pathLst>
                <a:path w="3411" h="488" fill="none" extrusionOk="0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grp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3E38E5B-1DE4-41FF-BE94-0993A752D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492916"/>
            <a:ext cx="3451575" cy="107156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003297A-E059-4C01-BF44-5AF1A5540BB2}"/>
              </a:ext>
            </a:extLst>
          </p:cNvPr>
          <p:cNvSpPr/>
          <p:nvPr/>
        </p:nvSpPr>
        <p:spPr>
          <a:xfrm>
            <a:off x="251502" y="533149"/>
            <a:ext cx="32000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3200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Make EPIC plans for the future </a:t>
            </a:r>
            <a:endParaRPr lang="en-CA" sz="3200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en-CA" sz="3200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your choices.</a:t>
            </a:r>
            <a:endParaRPr lang="en-CA" sz="320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26" name="Picture 2" descr="C:\Users\Nancy\AppData\Local\Temp\36204335_l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35" y="1696334"/>
            <a:ext cx="510808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75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Arial" panose="020B0604020202020204" pitchFamily="34" charset="0"/>
                <a:ea typeface="Roboto Slab" panose="020B0604020202020204" charset="0"/>
                <a:cs typeface="Arial" panose="020B0604020202020204" pitchFamily="34" charset="0"/>
              </a:rPr>
              <a:t>Your BIG Result:</a:t>
            </a:r>
            <a:br>
              <a:rPr lang="en-US" sz="2800" dirty="0" smtClean="0">
                <a:latin typeface="Arial" panose="020B0604020202020204" pitchFamily="34" charset="0"/>
                <a:ea typeface="Roboto Slab" panose="020B0604020202020204" charset="0"/>
                <a:cs typeface="Arial" panose="020B0604020202020204" pitchFamily="34" charset="0"/>
              </a:rPr>
            </a:br>
            <a:r>
              <a:rPr lang="en-US" sz="2800" b="1" dirty="0" smtClean="0">
                <a:latin typeface="Arial" panose="020B0604020202020204" pitchFamily="34" charset="0"/>
                <a:ea typeface="Roboto Slab" panose="020B0604020202020204" charset="0"/>
                <a:cs typeface="Arial" panose="020B0604020202020204" pitchFamily="34" charset="0"/>
              </a:rPr>
              <a:t>You </a:t>
            </a:r>
            <a:r>
              <a:rPr lang="en-US" sz="2800" dirty="0" smtClean="0">
                <a:latin typeface="Arial" panose="020B0604020202020204" pitchFamily="34" charset="0"/>
                <a:ea typeface="Roboto Slab" panose="020B0604020202020204" charset="0"/>
                <a:cs typeface="Arial" panose="020B0604020202020204" pitchFamily="34" charset="0"/>
              </a:rPr>
              <a:t>In the Driver Seat!</a:t>
            </a:r>
            <a:endParaRPr lang="en-US" sz="2800" dirty="0">
              <a:latin typeface="Arial" panose="020B0604020202020204" pitchFamily="34" charset="0"/>
              <a:ea typeface="Roboto Slab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1" y="1575879"/>
            <a:ext cx="5425150" cy="2834640"/>
          </a:xfrm>
        </p:spPr>
      </p:pic>
    </p:spTree>
    <p:extLst>
      <p:ext uri="{BB962C8B-B14F-4D97-AF65-F5344CB8AC3E}">
        <p14:creationId xmlns:p14="http://schemas.microsoft.com/office/powerpoint/2010/main" val="292594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We’ll be with you every step of the way.</a:t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See you Saturday.</a:t>
            </a:r>
            <a:b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 a.m. Office Hours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/>
              <a:t/>
            </a:r>
            <a:br>
              <a:rPr lang="en-US" sz="1400" dirty="0"/>
            </a:br>
            <a:r>
              <a:rPr lang="en-US" sz="1400" b="1" dirty="0"/>
              <a:t>Event Title:</a:t>
            </a:r>
            <a:r>
              <a:rPr lang="en-US" sz="1400" dirty="0"/>
              <a:t> Life Goes on Roadmap Road Trip Call #1 </a:t>
            </a:r>
            <a:br>
              <a:rPr lang="en-US" sz="1400" dirty="0"/>
            </a:br>
            <a:r>
              <a:rPr lang="en-US" sz="1400" b="1" dirty="0"/>
              <a:t>Date &amp; Time:</a:t>
            </a:r>
            <a:r>
              <a:rPr lang="en-US" sz="1400" dirty="0"/>
              <a:t> Saturday, </a:t>
            </a:r>
            <a:r>
              <a:rPr lang="en-US" sz="1400" dirty="0" smtClean="0"/>
              <a:t>March 9, 2019 </a:t>
            </a:r>
            <a:r>
              <a:rPr lang="en-US" sz="1400" dirty="0"/>
              <a:t>at 9:00 AM Pacific 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To attend this event, click here 15 minutes before the event time: 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>
                <a:hlinkClick r:id="rId2"/>
              </a:rPr>
              <a:t>https://InstantTeleseminar.com/Events/113727000</a:t>
            </a: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If you don't have access to the web, you can listen in by dialing (425) 440-5010, and using the following conference pin: 293818# </a:t>
            </a:r>
            <a:br>
              <a:rPr lang="en-US" sz="1400" dirty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1400" dirty="0"/>
              <a:t>If that number doesn't work for some reason, here is a list of alternative numbers, including international numbers: </a:t>
            </a:r>
            <a:endParaRPr lang="en-US" sz="1400" dirty="0" smtClean="0"/>
          </a:p>
          <a:p>
            <a:pPr marL="0" indent="0">
              <a:buNone/>
            </a:pPr>
            <a:r>
              <a:rPr lang="en-US" sz="1400" dirty="0">
                <a:hlinkClick r:id="rId3"/>
              </a:rPr>
              <a:t>https://InstantTeleseminar.com/Local/?eventid=113727000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45113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Noon Office Hours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400" dirty="0" smtClean="0"/>
              <a:t>Event </a:t>
            </a:r>
            <a:r>
              <a:rPr lang="en-US" sz="1400" dirty="0"/>
              <a:t>Title: Life Goes on Roadmap Road Trip Call #2</a:t>
            </a:r>
          </a:p>
          <a:p>
            <a:r>
              <a:rPr lang="en-US" sz="1400" dirty="0"/>
              <a:t>Date &amp; Time: Saturday, </a:t>
            </a:r>
            <a:r>
              <a:rPr lang="en-US" sz="1400" dirty="0" smtClean="0"/>
              <a:t>March 9, 2019 </a:t>
            </a:r>
            <a:r>
              <a:rPr lang="en-US" sz="1400" dirty="0"/>
              <a:t>at 12:00 PM Pacific</a:t>
            </a:r>
          </a:p>
          <a:p>
            <a:r>
              <a:rPr lang="en-US" sz="1400" dirty="0"/>
              <a:t>To attend this event, click here 15 minutes before the event time:</a:t>
            </a:r>
          </a:p>
          <a:p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InstantTeleseminar.com/Events/113727126</a:t>
            </a:r>
            <a:endParaRPr lang="en-US" sz="1400" dirty="0" smtClean="0"/>
          </a:p>
          <a:p>
            <a:r>
              <a:rPr lang="en-US" sz="1400" dirty="0" smtClean="0"/>
              <a:t>If </a:t>
            </a:r>
            <a:r>
              <a:rPr lang="en-US" sz="1400" dirty="0"/>
              <a:t>you don't have access to the web, you can listen in by dialing (425) 440-5010, and using the following conference pin: 293818#</a:t>
            </a:r>
          </a:p>
          <a:p>
            <a:r>
              <a:rPr lang="en-US" sz="1400" dirty="0"/>
              <a:t>If that number doesn't work for some reason, here is a list of </a:t>
            </a:r>
            <a:r>
              <a:rPr lang="en-US" sz="1400" dirty="0" smtClean="0"/>
              <a:t>alternative numbers, </a:t>
            </a:r>
            <a:r>
              <a:rPr lang="en-US" sz="1400" dirty="0"/>
              <a:t>including international numbers</a:t>
            </a:r>
            <a:r>
              <a:rPr lang="en-US" sz="1400" dirty="0" smtClean="0"/>
              <a:t>: </a:t>
            </a:r>
          </a:p>
          <a:p>
            <a:r>
              <a:rPr lang="en-US" sz="1400" dirty="0">
                <a:hlinkClick r:id="rId3"/>
              </a:rPr>
              <a:t>http://YourConferenceLine.com/Local/?eventid=113727126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94609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 for getting on board, using all the tools and resources we’re providing to get your personal financial information organized, and playing to WIN!</a:t>
            </a:r>
          </a:p>
        </p:txBody>
      </p:sp>
    </p:spTree>
    <p:extLst>
      <p:ext uri="{BB962C8B-B14F-4D97-AF65-F5344CB8AC3E}">
        <p14:creationId xmlns:p14="http://schemas.microsoft.com/office/powerpoint/2010/main" val="27243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>
                <a:latin typeface="Nixie One" panose="020B0604020202020204" charset="0"/>
              </a:rPr>
              <a:t>2 p.m. Office Hours</a:t>
            </a:r>
            <a:endParaRPr lang="en-US" sz="3200" b="1" dirty="0">
              <a:latin typeface="Nixie One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400" dirty="0"/>
              <a:t>Event Title: Life Goes on Roadmap Road Trip Call #</a:t>
            </a:r>
            <a:r>
              <a:rPr lang="en-US" sz="1400" dirty="0" smtClean="0"/>
              <a:t>3</a:t>
            </a:r>
          </a:p>
          <a:p>
            <a:pPr marL="0" indent="0"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</a:t>
            </a:r>
            <a:r>
              <a:rPr lang="en-US" sz="1400" b="1" dirty="0" smtClean="0"/>
              <a:t>CELEBRATION AND NEXT STEPS</a:t>
            </a:r>
            <a:endParaRPr lang="en-US" sz="1400" b="1" dirty="0"/>
          </a:p>
          <a:p>
            <a:r>
              <a:rPr lang="en-US" sz="1400" dirty="0"/>
              <a:t>Date &amp; Time: Saturday, </a:t>
            </a:r>
            <a:r>
              <a:rPr lang="en-US" sz="1400" dirty="0" smtClean="0"/>
              <a:t>March 9 </a:t>
            </a:r>
            <a:r>
              <a:rPr lang="en-US" sz="1400" dirty="0"/>
              <a:t>at 2:00 PM Pacific</a:t>
            </a:r>
          </a:p>
          <a:p>
            <a:r>
              <a:rPr lang="en-US" sz="1400" dirty="0"/>
              <a:t>To attend this event, click here 15 minutes before the event time:</a:t>
            </a:r>
          </a:p>
          <a:p>
            <a:r>
              <a:rPr lang="en-US" sz="1400" dirty="0">
                <a:hlinkClick r:id="rId2"/>
              </a:rPr>
              <a:t>https://</a:t>
            </a:r>
            <a:r>
              <a:rPr lang="en-US" sz="1400" dirty="0" smtClean="0">
                <a:hlinkClick r:id="rId2"/>
              </a:rPr>
              <a:t>InstantTeleseminar.com/Events/113727189</a:t>
            </a:r>
            <a:endParaRPr lang="en-US" sz="1400" dirty="0" smtClean="0"/>
          </a:p>
          <a:p>
            <a:r>
              <a:rPr lang="en-US" sz="1400" dirty="0" smtClean="0"/>
              <a:t>If </a:t>
            </a:r>
            <a:r>
              <a:rPr lang="en-US" sz="1400" dirty="0"/>
              <a:t>you don't have access to the web, you can listen in by dialing (425) 440-5010, and using the following conference pin: 293818#</a:t>
            </a:r>
          </a:p>
          <a:p>
            <a:r>
              <a:rPr lang="en-US" sz="1400" dirty="0"/>
              <a:t>If that number doesn't work for some reason, here is a list of alternative numbers, including international numbers</a:t>
            </a:r>
            <a:r>
              <a:rPr lang="en-US" sz="1400" dirty="0" smtClean="0"/>
              <a:t>:</a:t>
            </a:r>
          </a:p>
          <a:p>
            <a:r>
              <a:rPr lang="en-US" sz="1400" dirty="0" smtClean="0">
                <a:hlinkClick r:id="rId3"/>
              </a:rPr>
              <a:t>http</a:t>
            </a:r>
            <a:r>
              <a:rPr lang="en-US" sz="1400" dirty="0">
                <a:hlinkClick r:id="rId3"/>
              </a:rPr>
              <a:t>://YourConferenceLine.com/Local/?eventid=113727189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0260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subTitle" idx="4294967295"/>
          </p:nvPr>
        </p:nvSpPr>
        <p:spPr>
          <a:xfrm>
            <a:off x="514350" y="1021856"/>
            <a:ext cx="5913450" cy="285772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/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39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The road to peace of mind starts with a DECISION to get in the car and DRIVE!</a:t>
            </a:r>
            <a:endParaRPr sz="3900" b="1" i="1" dirty="0">
              <a:solidFill>
                <a:srgbClr val="92D05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7398B37-C2AE-4F27-A265-6301EEB6D3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430" y="0"/>
            <a:ext cx="684657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7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Nixie One" panose="020B0604020202020204" charset="0"/>
              </a:rPr>
              <a:t>Vroom </a:t>
            </a:r>
            <a:r>
              <a:rPr lang="en-US" sz="2000" b="1" dirty="0" err="1" smtClean="0">
                <a:solidFill>
                  <a:schemeClr val="bg1"/>
                </a:solidFill>
                <a:latin typeface="Nixie One" panose="020B0604020202020204" charset="0"/>
              </a:rPr>
              <a:t>Vroom</a:t>
            </a:r>
            <a:r>
              <a:rPr lang="en-US" sz="2000" b="1" dirty="0" smtClean="0">
                <a:solidFill>
                  <a:schemeClr val="bg1"/>
                </a:solidFill>
                <a:latin typeface="Nixie One" panose="020B0604020202020204" charset="0"/>
              </a:rPr>
              <a:t>!</a:t>
            </a:r>
            <a:endParaRPr lang="en-US" sz="2000" b="1" dirty="0">
              <a:solidFill>
                <a:schemeClr val="bg1"/>
              </a:solidFill>
              <a:latin typeface="Nixie One" panose="020B060402020202020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95" y="1802687"/>
            <a:ext cx="3200400" cy="300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2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Road Trip!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810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435" y="2571750"/>
            <a:ext cx="4096512" cy="152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We’re thrilled you are here!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77" y="1737360"/>
            <a:ext cx="4023360" cy="329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1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Steve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>
                <a:latin typeface="+mn-lt"/>
              </a:rPr>
              <a:t>CERTIFIED FINANCIAL PLANNER™ Professional</a:t>
            </a:r>
          </a:p>
          <a:p>
            <a:r>
              <a:rPr lang="en-US" sz="2000" dirty="0" smtClean="0">
                <a:latin typeface="+mn-lt"/>
              </a:rPr>
              <a:t>Principal of Juetten Personal Financial Planning, LLC.</a:t>
            </a:r>
          </a:p>
          <a:p>
            <a:r>
              <a:rPr lang="en-US" sz="2000" dirty="0" smtClean="0">
                <a:latin typeface="+mn-lt"/>
              </a:rPr>
              <a:t>Author of </a:t>
            </a:r>
            <a:r>
              <a:rPr lang="en-US" sz="2000" i="1" dirty="0" smtClean="0">
                <a:latin typeface="+mn-lt"/>
              </a:rPr>
              <a:t>Ditch the Guesswork: Creating Reliable ROI for Time Starved Investors</a:t>
            </a:r>
          </a:p>
          <a:p>
            <a:r>
              <a:rPr lang="en-US" sz="2000" i="1" dirty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Co Author, #1 Amazon Best-Selling Book  </a:t>
            </a:r>
            <a:r>
              <a:rPr lang="en-US" sz="2000" i="1" dirty="0" smtClean="0">
                <a:latin typeface="+mn-lt"/>
              </a:rPr>
              <a:t>Smart Money Moves</a:t>
            </a:r>
          </a:p>
        </p:txBody>
      </p:sp>
    </p:spTree>
    <p:extLst>
      <p:ext uri="{BB962C8B-B14F-4D97-AF65-F5344CB8AC3E}">
        <p14:creationId xmlns:p14="http://schemas.microsoft.com/office/powerpoint/2010/main" val="291894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Nancy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Successful business owner since 2002</a:t>
            </a:r>
          </a:p>
          <a:p>
            <a:r>
              <a:rPr lang="en-US" dirty="0" smtClean="0">
                <a:latin typeface="+mn-lt"/>
              </a:rPr>
              <a:t>3-time author and speaker who guides speakers and experts to get ready for opportunity before opportunity knocks</a:t>
            </a:r>
          </a:p>
          <a:p>
            <a:r>
              <a:rPr lang="en-US" dirty="0" smtClean="0">
                <a:latin typeface="+mn-lt"/>
              </a:rPr>
              <a:t>Big believer that getting ahead of life before it happens is a huge gift to share with those you love most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260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Proud Parents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325" y="1701961"/>
            <a:ext cx="5655600" cy="31587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 descr="C:\Users\Nancy\AppData\Local\Microsoft\Windows\Temporary Internet Files\Content.Outlook\XIAKAAKC\DSC00183 (2) (00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4" y="1703070"/>
            <a:ext cx="4754880" cy="316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21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The light went on for us during a …</a:t>
            </a:r>
            <a:endParaRPr lang="en-US" sz="2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95" y="1802687"/>
            <a:ext cx="3200400" cy="300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6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859519" y="1040981"/>
            <a:ext cx="2406600" cy="77152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ctr" anchorCtr="0">
            <a:noAutofit/>
          </a:bodyPr>
          <a:lstStyle/>
          <a:p>
            <a:r>
              <a:rPr lang="en" dirty="0"/>
              <a:t>This is a slide title</a:t>
            </a:r>
            <a:endParaRPr dirty="0"/>
          </a:p>
        </p:txBody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438319" y="1589715"/>
            <a:ext cx="6257069" cy="3553785"/>
          </a:xfrm>
          <a:prstGeom prst="rect">
            <a:avLst/>
          </a:prstGeom>
        </p:spPr>
        <p:txBody>
          <a:bodyPr spcFirstLastPara="1" vert="horz" wrap="square" lIns="68569" tIns="68569" rIns="68569" bIns="68569" rtlCol="0" anchor="t" anchorCtr="0">
            <a:no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"/>
            </a:pPr>
            <a:r>
              <a:rPr lang="en-US" sz="25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Wake Up Call – 70% of women will survive their partners</a:t>
            </a:r>
            <a:r>
              <a:rPr lang="en-US" sz="25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"/>
            </a:pPr>
            <a:endParaRPr lang="en-US" sz="25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"/>
            </a:pPr>
            <a:endParaRPr lang="en-US" sz="25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"/>
            </a:pPr>
            <a:endParaRPr lang="en-CA" sz="25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8100" indent="0">
              <a:spcBef>
                <a:spcPts val="2400"/>
              </a:spcBef>
              <a:buNone/>
            </a:pPr>
            <a:endParaRPr dirty="0"/>
          </a:p>
        </p:txBody>
      </p:sp>
      <p:grpSp>
        <p:nvGrpSpPr>
          <p:cNvPr id="147" name="Shape 147"/>
          <p:cNvGrpSpPr/>
          <p:nvPr/>
        </p:nvGrpSpPr>
        <p:grpSpPr>
          <a:xfrm>
            <a:off x="2819801" y="1226981"/>
            <a:ext cx="274844" cy="274828"/>
            <a:chOff x="1923675" y="1633650"/>
            <a:chExt cx="436000" cy="435975"/>
          </a:xfrm>
        </p:grpSpPr>
        <p:sp>
          <p:nvSpPr>
            <p:cNvPr id="148" name="Shape 148"/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0" t="0" r="0" b="0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49" name="Shape 149"/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0" name="Shape 150"/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0" t="0" r="0" b="0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1" name="Shape 151"/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0" t="0" r="0" b="0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2" name="Shape 152"/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0" t="0" r="0" b="0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153" name="Shape 153"/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0" t="0" r="0" b="0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grpSp>
        <p:nvGrpSpPr>
          <p:cNvPr id="21" name="Shape 596">
            <a:extLst>
              <a:ext uri="{FF2B5EF4-FFF2-40B4-BE49-F238E27FC236}">
                <a16:creationId xmlns:a16="http://schemas.microsoft.com/office/drawing/2014/main" xmlns="" id="{1605700B-7603-45B7-9BB5-60AA13EDE5BC}"/>
              </a:ext>
            </a:extLst>
          </p:cNvPr>
          <p:cNvGrpSpPr/>
          <p:nvPr/>
        </p:nvGrpSpPr>
        <p:grpSpPr>
          <a:xfrm>
            <a:off x="-460701" y="1307474"/>
            <a:ext cx="343231" cy="352734"/>
            <a:chOff x="568950" y="3686775"/>
            <a:chExt cx="472500" cy="3629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2" name="Shape 597">
              <a:extLst>
                <a:ext uri="{FF2B5EF4-FFF2-40B4-BE49-F238E27FC236}">
                  <a16:creationId xmlns:a16="http://schemas.microsoft.com/office/drawing/2014/main" xmlns="" id="{071DB7FB-ABE4-4D45-97D8-CCE1EEE960E1}"/>
                </a:ext>
              </a:extLst>
            </p:cNvPr>
            <p:cNvSpPr/>
            <p:nvPr/>
          </p:nvSpPr>
          <p:spPr>
            <a:xfrm>
              <a:off x="568950" y="3686775"/>
              <a:ext cx="472500" cy="362900"/>
            </a:xfrm>
            <a:custGeom>
              <a:avLst/>
              <a:gdLst/>
              <a:ahLst/>
              <a:cxnLst/>
              <a:rect l="0" t="0" r="0" b="0"/>
              <a:pathLst>
                <a:path w="18900" h="14516" fill="none" extrusionOk="0">
                  <a:moveTo>
                    <a:pt x="18900" y="7989"/>
                  </a:moveTo>
                  <a:lnTo>
                    <a:pt x="18900" y="7989"/>
                  </a:lnTo>
                  <a:lnTo>
                    <a:pt x="18705" y="8111"/>
                  </a:lnTo>
                  <a:lnTo>
                    <a:pt x="18510" y="8184"/>
                  </a:lnTo>
                  <a:lnTo>
                    <a:pt x="18291" y="8232"/>
                  </a:lnTo>
                  <a:lnTo>
                    <a:pt x="18072" y="8232"/>
                  </a:lnTo>
                  <a:lnTo>
                    <a:pt x="17852" y="8184"/>
                  </a:lnTo>
                  <a:lnTo>
                    <a:pt x="17658" y="8111"/>
                  </a:lnTo>
                  <a:lnTo>
                    <a:pt x="17487" y="8013"/>
                  </a:lnTo>
                  <a:lnTo>
                    <a:pt x="17341" y="7891"/>
                  </a:lnTo>
                  <a:lnTo>
                    <a:pt x="17341" y="7891"/>
                  </a:lnTo>
                  <a:lnTo>
                    <a:pt x="17243" y="7745"/>
                  </a:lnTo>
                  <a:lnTo>
                    <a:pt x="17170" y="7575"/>
                  </a:lnTo>
                  <a:lnTo>
                    <a:pt x="17170" y="7404"/>
                  </a:lnTo>
                  <a:lnTo>
                    <a:pt x="17195" y="7234"/>
                  </a:lnTo>
                  <a:lnTo>
                    <a:pt x="17243" y="7088"/>
                  </a:lnTo>
                  <a:lnTo>
                    <a:pt x="17341" y="6942"/>
                  </a:lnTo>
                  <a:lnTo>
                    <a:pt x="17487" y="6844"/>
                  </a:lnTo>
                  <a:lnTo>
                    <a:pt x="17658" y="6795"/>
                  </a:lnTo>
                  <a:lnTo>
                    <a:pt x="17658" y="6795"/>
                  </a:lnTo>
                  <a:lnTo>
                    <a:pt x="17755" y="6771"/>
                  </a:lnTo>
                  <a:lnTo>
                    <a:pt x="17828" y="6771"/>
                  </a:lnTo>
                  <a:lnTo>
                    <a:pt x="17901" y="6795"/>
                  </a:lnTo>
                  <a:lnTo>
                    <a:pt x="17974" y="6820"/>
                  </a:lnTo>
                  <a:lnTo>
                    <a:pt x="18023" y="6869"/>
                  </a:lnTo>
                  <a:lnTo>
                    <a:pt x="18047" y="6917"/>
                  </a:lnTo>
                  <a:lnTo>
                    <a:pt x="18096" y="7063"/>
                  </a:lnTo>
                  <a:lnTo>
                    <a:pt x="18072" y="7210"/>
                  </a:lnTo>
                  <a:lnTo>
                    <a:pt x="18023" y="7356"/>
                  </a:lnTo>
                  <a:lnTo>
                    <a:pt x="17950" y="7477"/>
                  </a:lnTo>
                  <a:lnTo>
                    <a:pt x="17828" y="7599"/>
                  </a:lnTo>
                  <a:lnTo>
                    <a:pt x="17828" y="7599"/>
                  </a:lnTo>
                  <a:lnTo>
                    <a:pt x="17633" y="7697"/>
                  </a:lnTo>
                  <a:lnTo>
                    <a:pt x="17438" y="7770"/>
                  </a:lnTo>
                  <a:lnTo>
                    <a:pt x="17219" y="7794"/>
                  </a:lnTo>
                  <a:lnTo>
                    <a:pt x="17000" y="7794"/>
                  </a:lnTo>
                  <a:lnTo>
                    <a:pt x="17000" y="7794"/>
                  </a:lnTo>
                  <a:lnTo>
                    <a:pt x="16878" y="7794"/>
                  </a:lnTo>
                  <a:lnTo>
                    <a:pt x="16781" y="7770"/>
                  </a:lnTo>
                  <a:lnTo>
                    <a:pt x="16708" y="7745"/>
                  </a:lnTo>
                  <a:lnTo>
                    <a:pt x="16635" y="7697"/>
                  </a:lnTo>
                  <a:lnTo>
                    <a:pt x="16586" y="7648"/>
                  </a:lnTo>
                  <a:lnTo>
                    <a:pt x="16562" y="7550"/>
                  </a:lnTo>
                  <a:lnTo>
                    <a:pt x="16537" y="7331"/>
                  </a:lnTo>
                  <a:lnTo>
                    <a:pt x="16537" y="7331"/>
                  </a:lnTo>
                  <a:lnTo>
                    <a:pt x="16513" y="7015"/>
                  </a:lnTo>
                  <a:lnTo>
                    <a:pt x="16488" y="6698"/>
                  </a:lnTo>
                  <a:lnTo>
                    <a:pt x="16440" y="6381"/>
                  </a:lnTo>
                  <a:lnTo>
                    <a:pt x="16367" y="6065"/>
                  </a:lnTo>
                  <a:lnTo>
                    <a:pt x="16269" y="5748"/>
                  </a:lnTo>
                  <a:lnTo>
                    <a:pt x="16172" y="5456"/>
                  </a:lnTo>
                  <a:lnTo>
                    <a:pt x="16050" y="5164"/>
                  </a:lnTo>
                  <a:lnTo>
                    <a:pt x="15904" y="4871"/>
                  </a:lnTo>
                  <a:lnTo>
                    <a:pt x="15758" y="4604"/>
                  </a:lnTo>
                  <a:lnTo>
                    <a:pt x="15587" y="4311"/>
                  </a:lnTo>
                  <a:lnTo>
                    <a:pt x="15393" y="4068"/>
                  </a:lnTo>
                  <a:lnTo>
                    <a:pt x="15198" y="3800"/>
                  </a:lnTo>
                  <a:lnTo>
                    <a:pt x="14978" y="3556"/>
                  </a:lnTo>
                  <a:lnTo>
                    <a:pt x="14759" y="3313"/>
                  </a:lnTo>
                  <a:lnTo>
                    <a:pt x="14516" y="3094"/>
                  </a:lnTo>
                  <a:lnTo>
                    <a:pt x="14272" y="2874"/>
                  </a:lnTo>
                  <a:lnTo>
                    <a:pt x="14004" y="2655"/>
                  </a:lnTo>
                  <a:lnTo>
                    <a:pt x="13712" y="2460"/>
                  </a:lnTo>
                  <a:lnTo>
                    <a:pt x="13420" y="2265"/>
                  </a:lnTo>
                  <a:lnTo>
                    <a:pt x="13128" y="2095"/>
                  </a:lnTo>
                  <a:lnTo>
                    <a:pt x="12811" y="1924"/>
                  </a:lnTo>
                  <a:lnTo>
                    <a:pt x="12494" y="1778"/>
                  </a:lnTo>
                  <a:lnTo>
                    <a:pt x="12178" y="1632"/>
                  </a:lnTo>
                  <a:lnTo>
                    <a:pt x="11837" y="1510"/>
                  </a:lnTo>
                  <a:lnTo>
                    <a:pt x="11496" y="1389"/>
                  </a:lnTo>
                  <a:lnTo>
                    <a:pt x="11130" y="1291"/>
                  </a:lnTo>
                  <a:lnTo>
                    <a:pt x="10765" y="1218"/>
                  </a:lnTo>
                  <a:lnTo>
                    <a:pt x="10400" y="1145"/>
                  </a:lnTo>
                  <a:lnTo>
                    <a:pt x="10034" y="1096"/>
                  </a:lnTo>
                  <a:lnTo>
                    <a:pt x="9645" y="1048"/>
                  </a:lnTo>
                  <a:lnTo>
                    <a:pt x="9255" y="1023"/>
                  </a:lnTo>
                  <a:lnTo>
                    <a:pt x="8865" y="1023"/>
                  </a:lnTo>
                  <a:lnTo>
                    <a:pt x="8865" y="1023"/>
                  </a:lnTo>
                  <a:lnTo>
                    <a:pt x="8330" y="1023"/>
                  </a:lnTo>
                  <a:lnTo>
                    <a:pt x="7794" y="1072"/>
                  </a:lnTo>
                  <a:lnTo>
                    <a:pt x="7258" y="1145"/>
                  </a:lnTo>
                  <a:lnTo>
                    <a:pt x="6747" y="1267"/>
                  </a:lnTo>
                  <a:lnTo>
                    <a:pt x="6747" y="1267"/>
                  </a:lnTo>
                  <a:lnTo>
                    <a:pt x="6600" y="1048"/>
                  </a:lnTo>
                  <a:lnTo>
                    <a:pt x="6454" y="877"/>
                  </a:lnTo>
                  <a:lnTo>
                    <a:pt x="6284" y="707"/>
                  </a:lnTo>
                  <a:lnTo>
                    <a:pt x="6138" y="561"/>
                  </a:lnTo>
                  <a:lnTo>
                    <a:pt x="5967" y="439"/>
                  </a:lnTo>
                  <a:lnTo>
                    <a:pt x="5821" y="341"/>
                  </a:lnTo>
                  <a:lnTo>
                    <a:pt x="5504" y="195"/>
                  </a:lnTo>
                  <a:lnTo>
                    <a:pt x="5237" y="98"/>
                  </a:lnTo>
                  <a:lnTo>
                    <a:pt x="5017" y="49"/>
                  </a:lnTo>
                  <a:lnTo>
                    <a:pt x="4822" y="0"/>
                  </a:lnTo>
                  <a:lnTo>
                    <a:pt x="4822" y="0"/>
                  </a:lnTo>
                  <a:lnTo>
                    <a:pt x="4725" y="195"/>
                  </a:lnTo>
                  <a:lnTo>
                    <a:pt x="4628" y="390"/>
                  </a:lnTo>
                  <a:lnTo>
                    <a:pt x="4530" y="682"/>
                  </a:lnTo>
                  <a:lnTo>
                    <a:pt x="4433" y="999"/>
                  </a:lnTo>
                  <a:lnTo>
                    <a:pt x="4384" y="1389"/>
                  </a:lnTo>
                  <a:lnTo>
                    <a:pt x="4360" y="1778"/>
                  </a:lnTo>
                  <a:lnTo>
                    <a:pt x="4360" y="1998"/>
                  </a:lnTo>
                  <a:lnTo>
                    <a:pt x="4408" y="2217"/>
                  </a:lnTo>
                  <a:lnTo>
                    <a:pt x="4408" y="2217"/>
                  </a:lnTo>
                  <a:lnTo>
                    <a:pt x="4067" y="2436"/>
                  </a:lnTo>
                  <a:lnTo>
                    <a:pt x="3678" y="2728"/>
                  </a:lnTo>
                  <a:lnTo>
                    <a:pt x="3264" y="3142"/>
                  </a:lnTo>
                  <a:lnTo>
                    <a:pt x="2825" y="3605"/>
                  </a:lnTo>
                  <a:lnTo>
                    <a:pt x="2411" y="4116"/>
                  </a:lnTo>
                  <a:lnTo>
                    <a:pt x="2022" y="4652"/>
                  </a:lnTo>
                  <a:lnTo>
                    <a:pt x="1851" y="4945"/>
                  </a:lnTo>
                  <a:lnTo>
                    <a:pt x="1705" y="5237"/>
                  </a:lnTo>
                  <a:lnTo>
                    <a:pt x="1559" y="5529"/>
                  </a:lnTo>
                  <a:lnTo>
                    <a:pt x="1461" y="5797"/>
                  </a:lnTo>
                  <a:lnTo>
                    <a:pt x="560" y="5797"/>
                  </a:lnTo>
                  <a:lnTo>
                    <a:pt x="560" y="5797"/>
                  </a:lnTo>
                  <a:lnTo>
                    <a:pt x="463" y="5821"/>
                  </a:lnTo>
                  <a:lnTo>
                    <a:pt x="341" y="5846"/>
                  </a:lnTo>
                  <a:lnTo>
                    <a:pt x="244" y="5894"/>
                  </a:lnTo>
                  <a:lnTo>
                    <a:pt x="171" y="5967"/>
                  </a:lnTo>
                  <a:lnTo>
                    <a:pt x="98" y="6040"/>
                  </a:lnTo>
                  <a:lnTo>
                    <a:pt x="49" y="6138"/>
                  </a:lnTo>
                  <a:lnTo>
                    <a:pt x="25" y="6260"/>
                  </a:lnTo>
                  <a:lnTo>
                    <a:pt x="0" y="6357"/>
                  </a:lnTo>
                  <a:lnTo>
                    <a:pt x="0" y="8598"/>
                  </a:lnTo>
                  <a:lnTo>
                    <a:pt x="0" y="8598"/>
                  </a:lnTo>
                  <a:lnTo>
                    <a:pt x="25" y="8720"/>
                  </a:lnTo>
                  <a:lnTo>
                    <a:pt x="49" y="8817"/>
                  </a:lnTo>
                  <a:lnTo>
                    <a:pt x="98" y="8914"/>
                  </a:lnTo>
                  <a:lnTo>
                    <a:pt x="171" y="8987"/>
                  </a:lnTo>
                  <a:lnTo>
                    <a:pt x="244" y="9060"/>
                  </a:lnTo>
                  <a:lnTo>
                    <a:pt x="341" y="9109"/>
                  </a:lnTo>
                  <a:lnTo>
                    <a:pt x="463" y="9158"/>
                  </a:lnTo>
                  <a:lnTo>
                    <a:pt x="560" y="9158"/>
                  </a:lnTo>
                  <a:lnTo>
                    <a:pt x="1510" y="9158"/>
                  </a:lnTo>
                  <a:lnTo>
                    <a:pt x="1510" y="9158"/>
                  </a:lnTo>
                  <a:lnTo>
                    <a:pt x="1583" y="9353"/>
                  </a:lnTo>
                  <a:lnTo>
                    <a:pt x="1681" y="9572"/>
                  </a:lnTo>
                  <a:lnTo>
                    <a:pt x="1924" y="9986"/>
                  </a:lnTo>
                  <a:lnTo>
                    <a:pt x="2216" y="10376"/>
                  </a:lnTo>
                  <a:lnTo>
                    <a:pt x="2582" y="10765"/>
                  </a:lnTo>
                  <a:lnTo>
                    <a:pt x="2972" y="11131"/>
                  </a:lnTo>
                  <a:lnTo>
                    <a:pt x="3410" y="11472"/>
                  </a:lnTo>
                  <a:lnTo>
                    <a:pt x="3897" y="11788"/>
                  </a:lnTo>
                  <a:lnTo>
                    <a:pt x="4408" y="12032"/>
                  </a:lnTo>
                  <a:lnTo>
                    <a:pt x="4408" y="14516"/>
                  </a:lnTo>
                  <a:lnTo>
                    <a:pt x="5090" y="14516"/>
                  </a:lnTo>
                  <a:lnTo>
                    <a:pt x="6308" y="12860"/>
                  </a:lnTo>
                  <a:lnTo>
                    <a:pt x="6308" y="12860"/>
                  </a:lnTo>
                  <a:lnTo>
                    <a:pt x="6917" y="13030"/>
                  </a:lnTo>
                  <a:lnTo>
                    <a:pt x="7550" y="13128"/>
                  </a:lnTo>
                  <a:lnTo>
                    <a:pt x="8208" y="13201"/>
                  </a:lnTo>
                  <a:lnTo>
                    <a:pt x="8865" y="13225"/>
                  </a:lnTo>
                  <a:lnTo>
                    <a:pt x="8865" y="13225"/>
                  </a:lnTo>
                  <a:lnTo>
                    <a:pt x="9523" y="13201"/>
                  </a:lnTo>
                  <a:lnTo>
                    <a:pt x="10181" y="13128"/>
                  </a:lnTo>
                  <a:lnTo>
                    <a:pt x="10814" y="13030"/>
                  </a:lnTo>
                  <a:lnTo>
                    <a:pt x="11423" y="12860"/>
                  </a:lnTo>
                  <a:lnTo>
                    <a:pt x="12592" y="14516"/>
                  </a:lnTo>
                  <a:lnTo>
                    <a:pt x="13347" y="14516"/>
                  </a:lnTo>
                  <a:lnTo>
                    <a:pt x="13347" y="12032"/>
                  </a:lnTo>
                  <a:lnTo>
                    <a:pt x="13347" y="12032"/>
                  </a:lnTo>
                  <a:lnTo>
                    <a:pt x="13688" y="11886"/>
                  </a:lnTo>
                  <a:lnTo>
                    <a:pt x="14004" y="11715"/>
                  </a:lnTo>
                  <a:lnTo>
                    <a:pt x="14297" y="11545"/>
                  </a:lnTo>
                  <a:lnTo>
                    <a:pt x="14589" y="11350"/>
                  </a:lnTo>
                  <a:lnTo>
                    <a:pt x="14857" y="11131"/>
                  </a:lnTo>
                  <a:lnTo>
                    <a:pt x="15100" y="10911"/>
                  </a:lnTo>
                  <a:lnTo>
                    <a:pt x="15344" y="10668"/>
                  </a:lnTo>
                  <a:lnTo>
                    <a:pt x="15563" y="10400"/>
                  </a:lnTo>
                  <a:lnTo>
                    <a:pt x="15733" y="10132"/>
                  </a:lnTo>
                  <a:lnTo>
                    <a:pt x="15904" y="9864"/>
                  </a:lnTo>
                  <a:lnTo>
                    <a:pt x="16074" y="9572"/>
                  </a:lnTo>
                  <a:lnTo>
                    <a:pt x="16196" y="9255"/>
                  </a:lnTo>
                  <a:lnTo>
                    <a:pt x="16318" y="8939"/>
                  </a:lnTo>
                  <a:lnTo>
                    <a:pt x="16391" y="8598"/>
                  </a:lnTo>
                  <a:lnTo>
                    <a:pt x="16464" y="8257"/>
                  </a:lnTo>
                  <a:lnTo>
                    <a:pt x="16513" y="7916"/>
                  </a:lnTo>
                  <a:lnTo>
                    <a:pt x="16513" y="7916"/>
                  </a:lnTo>
                  <a:lnTo>
                    <a:pt x="16513" y="7599"/>
                  </a:lnTo>
                </a:path>
              </a:pathLst>
            </a:cu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rcRect/>
              <a:stretch>
                <a:fillRect/>
              </a:stretch>
            </a:blipFill>
            <a:ln w="952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 dirty="0"/>
            </a:p>
          </p:txBody>
        </p:sp>
        <p:sp>
          <p:nvSpPr>
            <p:cNvPr id="23" name="Shape 598">
              <a:extLst>
                <a:ext uri="{FF2B5EF4-FFF2-40B4-BE49-F238E27FC236}">
                  <a16:creationId xmlns:a16="http://schemas.microsoft.com/office/drawing/2014/main" xmlns="" id="{359B161F-1FE8-41F6-85DE-D0D4D62D7531}"/>
                </a:ext>
              </a:extLst>
            </p:cNvPr>
            <p:cNvSpPr/>
            <p:nvPr/>
          </p:nvSpPr>
          <p:spPr>
            <a:xfrm>
              <a:off x="645650" y="3820728"/>
              <a:ext cx="34125" cy="34125"/>
            </a:xfrm>
            <a:custGeom>
              <a:avLst/>
              <a:gdLst/>
              <a:ahLst/>
              <a:cxnLst/>
              <a:rect l="0" t="0" r="0" b="0"/>
              <a:pathLst>
                <a:path w="1365" h="1365" fill="none" extrusionOk="0">
                  <a:moveTo>
                    <a:pt x="683" y="1364"/>
                  </a:moveTo>
                  <a:lnTo>
                    <a:pt x="683" y="1364"/>
                  </a:lnTo>
                  <a:lnTo>
                    <a:pt x="537" y="1340"/>
                  </a:lnTo>
                  <a:lnTo>
                    <a:pt x="415" y="1316"/>
                  </a:lnTo>
                  <a:lnTo>
                    <a:pt x="293" y="1243"/>
                  </a:lnTo>
                  <a:lnTo>
                    <a:pt x="196" y="1170"/>
                  </a:lnTo>
                  <a:lnTo>
                    <a:pt x="123" y="1072"/>
                  </a:lnTo>
                  <a:lnTo>
                    <a:pt x="50" y="950"/>
                  </a:lnTo>
                  <a:lnTo>
                    <a:pt x="25" y="829"/>
                  </a:lnTo>
                  <a:lnTo>
                    <a:pt x="1" y="682"/>
                  </a:lnTo>
                  <a:lnTo>
                    <a:pt x="1" y="682"/>
                  </a:lnTo>
                  <a:lnTo>
                    <a:pt x="25" y="536"/>
                  </a:lnTo>
                  <a:lnTo>
                    <a:pt x="50" y="415"/>
                  </a:lnTo>
                  <a:lnTo>
                    <a:pt x="123" y="317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415" y="74"/>
                  </a:lnTo>
                  <a:lnTo>
                    <a:pt x="537" y="25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805" y="25"/>
                  </a:lnTo>
                  <a:lnTo>
                    <a:pt x="951" y="74"/>
                  </a:lnTo>
                  <a:lnTo>
                    <a:pt x="1048" y="122"/>
                  </a:lnTo>
                  <a:lnTo>
                    <a:pt x="1170" y="195"/>
                  </a:lnTo>
                  <a:lnTo>
                    <a:pt x="1243" y="317"/>
                  </a:lnTo>
                  <a:lnTo>
                    <a:pt x="1292" y="415"/>
                  </a:lnTo>
                  <a:lnTo>
                    <a:pt x="1340" y="536"/>
                  </a:lnTo>
                  <a:lnTo>
                    <a:pt x="1365" y="682"/>
                  </a:lnTo>
                  <a:lnTo>
                    <a:pt x="1365" y="682"/>
                  </a:lnTo>
                  <a:lnTo>
                    <a:pt x="1340" y="829"/>
                  </a:lnTo>
                  <a:lnTo>
                    <a:pt x="1292" y="950"/>
                  </a:lnTo>
                  <a:lnTo>
                    <a:pt x="1243" y="1072"/>
                  </a:lnTo>
                  <a:lnTo>
                    <a:pt x="1170" y="1170"/>
                  </a:lnTo>
                  <a:lnTo>
                    <a:pt x="1048" y="1243"/>
                  </a:lnTo>
                  <a:lnTo>
                    <a:pt x="951" y="1316"/>
                  </a:lnTo>
                  <a:lnTo>
                    <a:pt x="805" y="1340"/>
                  </a:lnTo>
                  <a:lnTo>
                    <a:pt x="683" y="1364"/>
                  </a:lnTo>
                  <a:lnTo>
                    <a:pt x="683" y="1364"/>
                  </a:lnTo>
                </a:path>
              </a:pathLst>
            </a:custGeom>
            <a:grp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24" name="Shape 599">
              <a:extLst>
                <a:ext uri="{FF2B5EF4-FFF2-40B4-BE49-F238E27FC236}">
                  <a16:creationId xmlns:a16="http://schemas.microsoft.com/office/drawing/2014/main" xmlns="" id="{0ED0D785-A27E-40FF-B03B-A2E71D4795CE}"/>
                </a:ext>
              </a:extLst>
            </p:cNvPr>
            <p:cNvSpPr/>
            <p:nvPr/>
          </p:nvSpPr>
          <p:spPr>
            <a:xfrm>
              <a:off x="747950" y="3753750"/>
              <a:ext cx="85275" cy="12200"/>
            </a:xfrm>
            <a:custGeom>
              <a:avLst/>
              <a:gdLst/>
              <a:ahLst/>
              <a:cxnLst/>
              <a:rect l="0" t="0" r="0" b="0"/>
              <a:pathLst>
                <a:path w="3411" h="488" fill="none" extrusionOk="0">
                  <a:moveTo>
                    <a:pt x="3410" y="488"/>
                  </a:moveTo>
                  <a:lnTo>
                    <a:pt x="3410" y="488"/>
                  </a:lnTo>
                  <a:lnTo>
                    <a:pt x="3215" y="366"/>
                  </a:lnTo>
                  <a:lnTo>
                    <a:pt x="3021" y="268"/>
                  </a:lnTo>
                  <a:lnTo>
                    <a:pt x="2826" y="195"/>
                  </a:lnTo>
                  <a:lnTo>
                    <a:pt x="2607" y="122"/>
                  </a:lnTo>
                  <a:lnTo>
                    <a:pt x="2387" y="74"/>
                  </a:lnTo>
                  <a:lnTo>
                    <a:pt x="2168" y="25"/>
                  </a:lnTo>
                  <a:lnTo>
                    <a:pt x="1925" y="0"/>
                  </a:lnTo>
                  <a:lnTo>
                    <a:pt x="1705" y="0"/>
                  </a:lnTo>
                  <a:lnTo>
                    <a:pt x="1462" y="0"/>
                  </a:lnTo>
                  <a:lnTo>
                    <a:pt x="1243" y="25"/>
                  </a:lnTo>
                  <a:lnTo>
                    <a:pt x="1023" y="74"/>
                  </a:lnTo>
                  <a:lnTo>
                    <a:pt x="804" y="122"/>
                  </a:lnTo>
                  <a:lnTo>
                    <a:pt x="585" y="195"/>
                  </a:lnTo>
                  <a:lnTo>
                    <a:pt x="366" y="268"/>
                  </a:lnTo>
                  <a:lnTo>
                    <a:pt x="171" y="366"/>
                  </a:lnTo>
                  <a:lnTo>
                    <a:pt x="1" y="488"/>
                  </a:lnTo>
                </a:path>
              </a:pathLst>
            </a:custGeom>
            <a:grp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3E38E5B-1DE4-41FF-BE94-0993A752D1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726" y="476668"/>
            <a:ext cx="3467112" cy="110288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003297A-E059-4C01-BF44-5AF1A5540BB2}"/>
              </a:ext>
            </a:extLst>
          </p:cNvPr>
          <p:cNvSpPr/>
          <p:nvPr/>
        </p:nvSpPr>
        <p:spPr>
          <a:xfrm>
            <a:off x="193964" y="611597"/>
            <a:ext cx="333951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7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Sobering Statistic</a:t>
            </a:r>
            <a:endParaRPr lang="en-CA" sz="2700" b="1" dirty="0">
              <a:solidFill>
                <a:schemeClr val="bg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134" y="2610939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66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rwick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37386</TotalTime>
  <Words>862</Words>
  <Application>Microsoft Office PowerPoint</Application>
  <PresentationFormat>Custom</PresentationFormat>
  <Paragraphs>109</Paragraphs>
  <Slides>33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David</vt:lpstr>
      <vt:lpstr>Franklin Gothic Book</vt:lpstr>
      <vt:lpstr>Cambria</vt:lpstr>
      <vt:lpstr>Wingdings</vt:lpstr>
      <vt:lpstr>Roboto Slab</vt:lpstr>
      <vt:lpstr>Nixie One</vt:lpstr>
      <vt:lpstr>Calibri</vt:lpstr>
      <vt:lpstr>Warwick template</vt:lpstr>
      <vt:lpstr>Office Theme</vt:lpstr>
      <vt:lpstr>Welcome!</vt:lpstr>
      <vt:lpstr>A Game Changing System for Peace of Mind</vt:lpstr>
      <vt:lpstr>Thank you!</vt:lpstr>
      <vt:lpstr>We’re thrilled you are here!</vt:lpstr>
      <vt:lpstr>Steve</vt:lpstr>
      <vt:lpstr>Nancy</vt:lpstr>
      <vt:lpstr>Proud Parents</vt:lpstr>
      <vt:lpstr>The light went on for us during a …</vt:lpstr>
      <vt:lpstr>This is a slide title</vt:lpstr>
      <vt:lpstr>This is a slide title</vt:lpstr>
      <vt:lpstr>This is a slide title</vt:lpstr>
      <vt:lpstr>The Reality</vt:lpstr>
      <vt:lpstr>The Reality</vt:lpstr>
      <vt:lpstr>Our Promise</vt:lpstr>
      <vt:lpstr>This is a slide title</vt:lpstr>
      <vt:lpstr>Let’s PACK before we GO! </vt:lpstr>
      <vt:lpstr>Your Tools for the Trip</vt:lpstr>
      <vt:lpstr>Get Ready to Start Sleuthing </vt:lpstr>
      <vt:lpstr>And there’s more!</vt:lpstr>
      <vt:lpstr>Your Goal: Completion, Control, and Empowerment!</vt:lpstr>
      <vt:lpstr>Shopping List</vt:lpstr>
      <vt:lpstr>Shopping List</vt:lpstr>
      <vt:lpstr>Assign Roles</vt:lpstr>
      <vt:lpstr>This is a slide title</vt:lpstr>
      <vt:lpstr>Talk About Life &amp; Money</vt:lpstr>
      <vt:lpstr>This is a slide title</vt:lpstr>
      <vt:lpstr>Your BIG Result: You In the Driver Seat!</vt:lpstr>
      <vt:lpstr>We’ll be with you every step of the way. See you Saturday. 9 a.m. Office Hours</vt:lpstr>
      <vt:lpstr>Noon Office Hours</vt:lpstr>
      <vt:lpstr>2 p.m. Office Hours</vt:lpstr>
      <vt:lpstr>PowerPoint Presentation</vt:lpstr>
      <vt:lpstr>Vroom Vroom!</vt:lpstr>
      <vt:lpstr>Road Trip!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Sue</dc:creator>
  <cp:lastModifiedBy> </cp:lastModifiedBy>
  <cp:revision>120</cp:revision>
  <dcterms:modified xsi:type="dcterms:W3CDTF">2019-03-11T01:12:18Z</dcterms:modified>
</cp:coreProperties>
</file>